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  <p:sldMasterId id="2147483864" r:id="rId2"/>
    <p:sldMasterId id="2147483876" r:id="rId3"/>
  </p:sldMasterIdLst>
  <p:notesMasterIdLst>
    <p:notesMasterId r:id="rId21"/>
  </p:notesMasterIdLst>
  <p:sldIdLst>
    <p:sldId id="268" r:id="rId4"/>
    <p:sldId id="279" r:id="rId5"/>
    <p:sldId id="332" r:id="rId6"/>
    <p:sldId id="350" r:id="rId7"/>
    <p:sldId id="348" r:id="rId8"/>
    <p:sldId id="345" r:id="rId9"/>
    <p:sldId id="346" r:id="rId10"/>
    <p:sldId id="340" r:id="rId11"/>
    <p:sldId id="343" r:id="rId12"/>
    <p:sldId id="337" r:id="rId13"/>
    <p:sldId id="297" r:id="rId14"/>
    <p:sldId id="344" r:id="rId15"/>
    <p:sldId id="338" r:id="rId16"/>
    <p:sldId id="351" r:id="rId17"/>
    <p:sldId id="310" r:id="rId18"/>
    <p:sldId id="312" r:id="rId19"/>
    <p:sldId id="34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CCFF"/>
    <a:srgbClr val="6699FF"/>
    <a:srgbClr val="FF66CC"/>
    <a:srgbClr val="0066CC"/>
    <a:srgbClr val="CCFF33"/>
    <a:srgbClr val="99FFCC"/>
    <a:srgbClr val="F5BDEA"/>
    <a:srgbClr val="ECFAB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93" autoAdjust="0"/>
    <p:restoredTop sz="88689" autoAdjust="0"/>
  </p:normalViewPr>
  <p:slideViewPr>
    <p:cSldViewPr snapToGrid="0">
      <p:cViewPr varScale="1">
        <p:scale>
          <a:sx n="75" d="100"/>
          <a:sy n="75" d="100"/>
        </p:scale>
        <p:origin x="58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i\Desktop\OIC\clima%202019\dati\database%20clima%202019%20divisioni%20sede%20%2029%20NOV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Professionalità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94815A45-3CC5-43C6-BCD7-DD9944B6C693}" type="VALUE">
                      <a:rPr lang="en-US" smtClean="0"/>
                      <a:pPr/>
                      <a:t>[VALORE]</a:t>
                    </a:fld>
                    <a:endParaRPr lang="it-IT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82AEBD2F-9E0B-4C3B-AF92-9545AF76B2EF}" type="VALUE">
                      <a:rPr lang="en-US" smtClean="0"/>
                      <a:pPr/>
                      <a:t>[VALORE]</a:t>
                    </a:fld>
                    <a:endParaRPr lang="it-IT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A5802BC-42C0-418F-886D-DD40A13CAEF7}" type="VALUE">
                      <a:rPr lang="en-US" smtClean="0"/>
                      <a:pPr/>
                      <a:t>[VALORE]</a:t>
                    </a:fld>
                    <a:endParaRPr lang="it-IT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1F95A1F5-367D-4C82-9CDB-FB278B15E4CE}" type="VALUE">
                      <a:rPr lang="en-US" smtClean="0"/>
                      <a:pPr/>
                      <a:t>[VALORE]</a:t>
                    </a:fld>
                    <a:endParaRPr lang="it-IT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Foglio1!$A$2:$A$5</c:f>
              <c:strCache>
                <c:ptCount val="4"/>
                <c:pt idx="0">
                  <c:v>assistenziale</c:v>
                </c:pt>
                <c:pt idx="1">
                  <c:v>infermieristica</c:v>
                </c:pt>
                <c:pt idx="2">
                  <c:v>sociale e amministrativa</c:v>
                </c:pt>
                <c:pt idx="3">
                  <c:v>servizi ausiliari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0.22</c:v>
                </c:pt>
                <c:pt idx="1">
                  <c:v>0.12</c:v>
                </c:pt>
                <c:pt idx="2">
                  <c:v>0.06</c:v>
                </c:pt>
                <c:pt idx="3">
                  <c:v>0.1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10. Nella mia organizzazione esistono sistemi per il recepimento e la gestione dei casi di disagio lavorativo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1 PER NULLA d’accordo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Foglio1!$B$2</c:f>
              <c:numCache>
                <c:formatCode>0%</c:formatCode>
                <c:ptCount val="1"/>
                <c:pt idx="0">
                  <c:v>0.1111111111111111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  POCO d'accordo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Foglio1!$C$2</c:f>
              <c:numCache>
                <c:formatCode>0%</c:formatCode>
                <c:ptCount val="1"/>
                <c:pt idx="0">
                  <c:v>0.14814814814814814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 ABBASTANZA d’accordo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Foglio1!$D$2</c:f>
              <c:numCache>
                <c:formatCode>0%</c:formatCode>
                <c:ptCount val="1"/>
                <c:pt idx="0">
                  <c:v>0.62962962962962965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4 MOLTO d'accordo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Foglio1!$E$2</c:f>
              <c:numCache>
                <c:formatCode>0%</c:formatCode>
                <c:ptCount val="1"/>
                <c:pt idx="0">
                  <c:v>0.1111111111111111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3492912"/>
        <c:axId val="513490560"/>
      </c:barChart>
      <c:catAx>
        <c:axId val="51349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3490560"/>
        <c:crosses val="autoZero"/>
        <c:auto val="1"/>
        <c:lblAlgn val="ctr"/>
        <c:lblOffset val="100"/>
        <c:noMultiLvlLbl val="0"/>
      </c:catAx>
      <c:valAx>
        <c:axId val="51349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349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5.</a:t>
            </a:r>
            <a:r>
              <a:rPr lang="it-IT" baseline="0" dirty="0" smtClean="0"/>
              <a:t> La circolazione delle informazioni istituzionali è chiara e tempestiva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1 PER NULLA d’accordo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Foglio1!$B$2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  POCO d'accordo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Foglio1!$C$2</c:f>
              <c:numCache>
                <c:formatCode>0%</c:formatCode>
                <c:ptCount val="1"/>
                <c:pt idx="0">
                  <c:v>7.407407407407407E-2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 ABBASTANZA d’accordo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Foglio1!$D$2</c:f>
              <c:numCache>
                <c:formatCode>0%</c:formatCode>
                <c:ptCount val="1"/>
                <c:pt idx="0">
                  <c:v>0.66666666666666663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4 MOLTO d'accordo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Foglio1!$E$2</c:f>
              <c:numCache>
                <c:formatCode>0%</c:formatCode>
                <c:ptCount val="1"/>
                <c:pt idx="0">
                  <c:v>0.25925925925925924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5714152"/>
        <c:axId val="415713368"/>
      </c:barChart>
      <c:catAx>
        <c:axId val="415714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15713368"/>
        <c:crosses val="autoZero"/>
        <c:auto val="1"/>
        <c:lblAlgn val="ctr"/>
        <c:lblOffset val="100"/>
        <c:noMultiLvlLbl val="0"/>
      </c:catAx>
      <c:valAx>
        <c:axId val="415713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15714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4. Lo scambio di informazioni all’interno del gruppo di lavoro è adeguato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1 PER NULLA d’accordo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Foglio1!$B$2</c:f>
              <c:numCache>
                <c:formatCode>0%</c:formatCode>
                <c:ptCount val="1"/>
                <c:pt idx="0">
                  <c:v>3.8461538461538464E-2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  POCO d'accordo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Foglio1!$C$2</c:f>
              <c:numCache>
                <c:formatCode>0%</c:formatCode>
                <c:ptCount val="1"/>
                <c:pt idx="0">
                  <c:v>0.19230769230769232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 ABBASTANZA d’accordo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Foglio1!$D$2</c:f>
              <c:numCache>
                <c:formatCode>0%</c:formatCode>
                <c:ptCount val="1"/>
                <c:pt idx="0">
                  <c:v>0.46153846153846156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4 MOLTO d'accordo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Foglio1!$E$2</c:f>
              <c:numCache>
                <c:formatCode>0%</c:formatCode>
                <c:ptCount val="1"/>
                <c:pt idx="0">
                  <c:v>0.30769230769230771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1327480"/>
        <c:axId val="511324736"/>
      </c:barChart>
      <c:catAx>
        <c:axId val="511327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1324736"/>
        <c:crosses val="autoZero"/>
        <c:auto val="1"/>
        <c:lblAlgn val="ctr"/>
        <c:lblOffset val="100"/>
        <c:noMultiLvlLbl val="0"/>
      </c:catAx>
      <c:valAx>
        <c:axId val="51132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1327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Anzianità aziendale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D4F545BA-D2A0-4782-BB6F-AC0A9DC83AC8}" type="VALUE">
                      <a:rPr lang="en-US" smtClean="0"/>
                      <a:pPr/>
                      <a:t>[VALORE]</a:t>
                    </a:fld>
                    <a:endParaRPr lang="it-IT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FFB5A70-68A2-4490-B0A9-ED3F4D8382DF}" type="VALUE">
                      <a:rPr lang="en-US" smtClean="0"/>
                      <a:pPr/>
                      <a:t>[VALORE]</a:t>
                    </a:fld>
                    <a:endParaRPr lang="it-IT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B402DF6E-F9CF-4779-BB67-4AE40675903E}" type="VALUE">
                      <a:rPr lang="en-US" smtClean="0"/>
                      <a:pPr/>
                      <a:t>[VALORE]</a:t>
                    </a:fld>
                    <a:endParaRPr lang="it-IT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367BBCB9-C5BF-491C-97C0-7F8841070ACF}" type="VALUE">
                      <a:rPr lang="en-US" smtClean="0"/>
                      <a:pPr/>
                      <a:t>[VALORE]</a:t>
                    </a:fld>
                    <a:endParaRPr lang="it-IT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Foglio1!$A$2:$A$5</c:f>
              <c:strCache>
                <c:ptCount val="4"/>
                <c:pt idx="0">
                  <c:v>meno di 2 anni</c:v>
                </c:pt>
                <c:pt idx="1">
                  <c:v>da 2 a 5 anni</c:v>
                </c:pt>
                <c:pt idx="2">
                  <c:v>5-10 anni</c:v>
                </c:pt>
                <c:pt idx="3">
                  <c:v>oltre 10 anni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0.04</c:v>
                </c:pt>
                <c:pt idx="1">
                  <c:v>0.18</c:v>
                </c:pt>
                <c:pt idx="2">
                  <c:v>0.06</c:v>
                </c:pt>
                <c:pt idx="3">
                  <c:v>0.18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28589602405911E-3"/>
          <c:y val="0.86351628969246497"/>
          <c:w val="0.97648520332006616"/>
          <c:h val="0.13648371030753503"/>
        </c:manualLayout>
      </c:layout>
      <c:overlay val="0"/>
      <c:spPr>
        <a:noFill/>
        <a:ln>
          <a:solidFill>
            <a:srgbClr val="99CCFF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/>
      </a:solidFill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cap="all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it-IT" sz="1800" b="1" i="0" cap="all" baseline="0" dirty="0" smtClean="0">
                <a:solidFill>
                  <a:srgbClr val="002060"/>
                </a:solidFill>
                <a:effectLst/>
              </a:rPr>
              <a:t>Anzianità lavorativa</a:t>
            </a:r>
            <a:endParaRPr lang="it-IT" dirty="0">
              <a:solidFill>
                <a:srgbClr val="002060"/>
              </a:solidFill>
              <a:effectLst/>
            </a:endParaRPr>
          </a:p>
        </c:rich>
      </c:tx>
      <c:layout>
        <c:manualLayout>
          <c:xMode val="edge"/>
          <c:yMode val="edge"/>
          <c:x val="0.38844254199612877"/>
          <c:y val="4.49678674490472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cap="all" baseline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348407701606796E-2"/>
          <c:y val="0.21590200263624817"/>
          <c:w val="0.82738109339419397"/>
          <c:h val="0.71312842633122264"/>
        </c:manualLayout>
      </c:layout>
      <c:pie3D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12.</a:t>
            </a:r>
            <a:r>
              <a:rPr lang="it-IT" baseline="0" dirty="0" smtClean="0"/>
              <a:t> Ritengo che la mia organizzazione sia preparata per far fronte ad una eventuale nuova emergenza legata al Covid-19  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1 PER NULLA d’accordo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Foglio1!$B$2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  POCO d'accordo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Foglio1!$C$2</c:f>
              <c:numCache>
                <c:formatCode>0%</c:formatCode>
                <c:ptCount val="1"/>
                <c:pt idx="0">
                  <c:v>7.6923076923076927E-2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 ABBASTANZA d’accordo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Foglio1!$D$2</c:f>
              <c:numCache>
                <c:formatCode>0%</c:formatCode>
                <c:ptCount val="1"/>
                <c:pt idx="0">
                  <c:v>0.34615384615384615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4 MOLTO d'accordo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Foglio1!$E$2</c:f>
              <c:numCache>
                <c:formatCode>0%</c:formatCode>
                <c:ptCount val="1"/>
                <c:pt idx="0">
                  <c:v>0.57692307692307687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7571464"/>
        <c:axId val="507572248"/>
      </c:barChart>
      <c:catAx>
        <c:axId val="507571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7572248"/>
        <c:crosses val="autoZero"/>
        <c:auto val="1"/>
        <c:lblAlgn val="ctr"/>
        <c:lblOffset val="100"/>
        <c:noMultiLvlLbl val="0"/>
      </c:catAx>
      <c:valAx>
        <c:axId val="507572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7571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11.</a:t>
            </a:r>
            <a:r>
              <a:rPr lang="it-IT" baseline="0" dirty="0" smtClean="0"/>
              <a:t> La mia organizzazione è riuscita a far fronte all’emergenza Covid-19 in maniera adeguata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1 PER NULLA d’accordo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Foglio1!$B$2</c:f>
              <c:numCache>
                <c:formatCode>0%</c:formatCode>
                <c:ptCount val="1"/>
                <c:pt idx="0">
                  <c:v>3.7037037037037035E-2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  POCO d'accordo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Foglio1!$C$2</c:f>
              <c:numCache>
                <c:formatCode>0%</c:formatCode>
                <c:ptCount val="1"/>
                <c:pt idx="0">
                  <c:v>0.1111111111111111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 ABBASTANZA d’accordo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Foglio1!$D$2</c:f>
              <c:numCache>
                <c:formatCode>0%</c:formatCode>
                <c:ptCount val="1"/>
                <c:pt idx="0">
                  <c:v>0.44444444444444442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4 MOLTO d'accordo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Foglio1!$E$2</c:f>
              <c:numCache>
                <c:formatCode>0%</c:formatCode>
                <c:ptCount val="1"/>
                <c:pt idx="0">
                  <c:v>0.40740740740740738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9043256"/>
        <c:axId val="509031888"/>
      </c:barChart>
      <c:catAx>
        <c:axId val="509043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9031888"/>
        <c:crosses val="autoZero"/>
        <c:auto val="1"/>
        <c:lblAlgn val="ctr"/>
        <c:lblOffset val="100"/>
        <c:noMultiLvlLbl val="0"/>
      </c:catAx>
      <c:valAx>
        <c:axId val="509031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9043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6. L’organizzazione mi fornisce gli strumenti adeguati per poter svolgere bene il mio lavoro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1 PER NULLA d’accordo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Foglio1!$B$2</c:f>
              <c:numCache>
                <c:formatCode>0%</c:formatCode>
                <c:ptCount val="1"/>
                <c:pt idx="0">
                  <c:v>3.7037037037037035E-2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  POCO d'accordo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Foglio1!$C$2</c:f>
              <c:numCache>
                <c:formatCode>0%</c:formatCode>
                <c:ptCount val="1"/>
                <c:pt idx="0">
                  <c:v>3.7037037037037035E-2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 ABBASTANZA d’accordo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Foglio1!$D$2</c:f>
              <c:numCache>
                <c:formatCode>0%</c:formatCode>
                <c:ptCount val="1"/>
                <c:pt idx="0">
                  <c:v>0.29629629629629628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4 MOLTO d'accordo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Foglio1!$E$2</c:f>
              <c:numCache>
                <c:formatCode>0%</c:formatCode>
                <c:ptCount val="1"/>
                <c:pt idx="0">
                  <c:v>0.62962962962962965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1331008"/>
        <c:axId val="511327872"/>
      </c:barChart>
      <c:catAx>
        <c:axId val="51133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1327872"/>
        <c:crosses val="autoZero"/>
        <c:auto val="1"/>
        <c:lblAlgn val="ctr"/>
        <c:lblOffset val="100"/>
        <c:noMultiLvlLbl val="0"/>
      </c:catAx>
      <c:valAx>
        <c:axId val="51132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133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9. Nella mia organizzazione riesco ad avere risposte a dubbi e problemi in tempi utili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1 PER NULLA d’accordo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Foglio1!$B$2</c:f>
              <c:numCache>
                <c:formatCode>0%</c:formatCode>
                <c:ptCount val="1"/>
                <c:pt idx="0">
                  <c:v>7.6923076923076927E-2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  POCO d'accordo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Foglio1!$C$2</c:f>
              <c:numCache>
                <c:formatCode>0%</c:formatCode>
                <c:ptCount val="1"/>
                <c:pt idx="0">
                  <c:v>0.11538461538461539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 ABBASTANZA d’accordo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Foglio1!$D$2</c:f>
              <c:numCache>
                <c:formatCode>0%</c:formatCode>
                <c:ptCount val="1"/>
                <c:pt idx="0">
                  <c:v>0.65384615384615385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4 MOLTO d'accordo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Foglio1!$E$2</c:f>
              <c:numCache>
                <c:formatCode>0%</c:formatCode>
                <c:ptCount val="1"/>
                <c:pt idx="0">
                  <c:v>0.15384615384615385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0314512"/>
        <c:axId val="520313728"/>
      </c:barChart>
      <c:catAx>
        <c:axId val="52031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20313728"/>
        <c:crosses val="autoZero"/>
        <c:auto val="1"/>
        <c:lblAlgn val="ctr"/>
        <c:lblOffset val="100"/>
        <c:noMultiLvlLbl val="0"/>
      </c:catAx>
      <c:valAx>
        <c:axId val="520313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20314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1. Mi sento preoccupato rispetto al mio futuro lavorativo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1 PER NULLA d’accordo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Foglio1!$B$2</c:f>
              <c:numCache>
                <c:formatCode>0%</c:formatCode>
                <c:ptCount val="1"/>
                <c:pt idx="0">
                  <c:v>0.32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  POCO d'accordo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Foglio1!$C$2</c:f>
              <c:numCache>
                <c:formatCode>0%</c:formatCode>
                <c:ptCount val="1"/>
                <c:pt idx="0">
                  <c:v>0.28000000000000003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 ABBASTANZA d’accordo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Foglio1!$D$2</c:f>
              <c:numCache>
                <c:formatCode>0%</c:formatCode>
                <c:ptCount val="1"/>
                <c:pt idx="0">
                  <c:v>0.24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4 MOLTO d'accordo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Foglio1!$E$2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6240176"/>
        <c:axId val="236243312"/>
      </c:barChart>
      <c:catAx>
        <c:axId val="23624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36243312"/>
        <c:crosses val="autoZero"/>
        <c:auto val="1"/>
        <c:lblAlgn val="ctr"/>
        <c:lblOffset val="100"/>
        <c:noMultiLvlLbl val="0"/>
      </c:catAx>
      <c:valAx>
        <c:axId val="236243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36240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2. Mi sento affaticato dalle responsabilità afferenti al mio ruolo professionale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1 PER NULLA d’accordo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Foglio1!$B$2</c:f>
              <c:numCache>
                <c:formatCode>0%</c:formatCode>
                <c:ptCount val="1"/>
                <c:pt idx="0">
                  <c:v>0.14814814814814814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  POCO d'accordo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Foglio1!$C$2</c:f>
              <c:numCache>
                <c:formatCode>0%</c:formatCode>
                <c:ptCount val="1"/>
                <c:pt idx="0">
                  <c:v>0.40740740740740738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3 ABBASTANZA d’accordo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Foglio1!$D$2</c:f>
              <c:numCache>
                <c:formatCode>0%</c:formatCode>
                <c:ptCount val="1"/>
                <c:pt idx="0">
                  <c:v>0.33333333333333331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4 MOLTO d'accordo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Foglio1!$A$2</c:f>
              <c:strCache>
                <c:ptCount val="1"/>
                <c:pt idx="0">
                  <c:v>Indice</c:v>
                </c:pt>
              </c:strCache>
            </c:strRef>
          </c:cat>
          <c:val>
            <c:numRef>
              <c:f>Foglio1!$E$2</c:f>
              <c:numCache>
                <c:formatCode>0%</c:formatCode>
                <c:ptCount val="1"/>
                <c:pt idx="0">
                  <c:v>0.1111111111111111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4767640"/>
        <c:axId val="514765680"/>
      </c:barChart>
      <c:catAx>
        <c:axId val="514767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4765680"/>
        <c:crosses val="autoZero"/>
        <c:auto val="1"/>
        <c:lblAlgn val="ctr"/>
        <c:lblOffset val="100"/>
        <c:noMultiLvlLbl val="0"/>
      </c:catAx>
      <c:valAx>
        <c:axId val="514765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4767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28191-D144-4575-8006-B50A49AA3D89}" type="datetimeFigureOut">
              <a:rPr lang="it-IT" smtClean="0"/>
              <a:t>02/02/2022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804DB-97D3-4680-BFB9-C0F7C4A66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4888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804DB-97D3-4680-BFB9-C0F7C4A66B4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573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microsoft.com/office/2007/relationships/hdphoto" Target="../media/hdphoto3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microsoft.com/office/2007/relationships/hdphoto" Target="../media/hdphoto3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5" Type="http://schemas.microsoft.com/office/2007/relationships/hdphoto" Target="../media/hdphoto5.wdp"/><Relationship Id="rId4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5" Type="http://schemas.microsoft.com/office/2007/relationships/hdphoto" Target="../media/hdphoto5.wdp"/><Relationship Id="rId4" Type="http://schemas.openxmlformats.org/officeDocument/2006/relationships/image" Target="../media/image4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5" Type="http://schemas.microsoft.com/office/2007/relationships/hdphoto" Target="../media/hdphoto5.wdp"/><Relationship Id="rId4" Type="http://schemas.openxmlformats.org/officeDocument/2006/relationships/image" Target="../media/image2.png"/></Relationships>
</file>

<file path=ppt/slideLayouts/_rels/slideLayout31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5" Type="http://schemas.microsoft.com/office/2007/relationships/hdphoto" Target="../media/hdphoto5.wdp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724903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>
                <a:solidFill>
                  <a:srgbClr val="696464"/>
                </a:solidFill>
              </a:rPr>
              <a:pPr/>
              <a:t>2/2/2022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19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>
                <a:solidFill>
                  <a:srgbClr val="696464"/>
                </a:solidFill>
              </a:rPr>
              <a:pPr/>
              <a:t>2/2/2022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99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>
                <a:solidFill>
                  <a:srgbClr val="696464"/>
                </a:solidFill>
              </a:rPr>
              <a:pPr/>
              <a:t>2/2/2022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545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>
                <a:solidFill>
                  <a:srgbClr val="967E96">
                    <a:lumMod val="50000"/>
                  </a:srgbClr>
                </a:solidFill>
              </a:rPr>
              <a:pPr/>
              <a:t>2/2/2022</a:t>
            </a:fld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5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>
                <a:solidFill>
                  <a:srgbClr val="967E96">
                    <a:lumMod val="50000"/>
                  </a:srgbClr>
                </a:solidFill>
              </a:rPr>
              <a:pPr/>
              <a:t>2/2/2022</a:t>
            </a:fld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838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>
                <a:solidFill>
                  <a:srgbClr val="967E96">
                    <a:lumMod val="50000"/>
                  </a:srgbClr>
                </a:solidFill>
              </a:rPr>
              <a:pPr/>
              <a:t>2/2/2022</a:t>
            </a:fld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736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>
                <a:solidFill>
                  <a:srgbClr val="967E96">
                    <a:lumMod val="50000"/>
                  </a:srgbClr>
                </a:solidFill>
              </a:rPr>
              <a:pPr/>
              <a:t>2/2/2022</a:t>
            </a:fld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242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>
                <a:solidFill>
                  <a:srgbClr val="967E96">
                    <a:lumMod val="50000"/>
                  </a:srgbClr>
                </a:solidFill>
              </a:rPr>
              <a:pPr/>
              <a:t>2/2/2022</a:t>
            </a:fld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365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>
                <a:solidFill>
                  <a:srgbClr val="967E96">
                    <a:lumMod val="50000"/>
                  </a:srgbClr>
                </a:solidFill>
              </a:rPr>
              <a:pPr/>
              <a:t>2/2/2022</a:t>
            </a:fld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175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>
                <a:solidFill>
                  <a:srgbClr val="967E96">
                    <a:lumMod val="50000"/>
                  </a:srgbClr>
                </a:solidFill>
              </a:rPr>
              <a:pPr/>
              <a:t>2/2/2022</a:t>
            </a:fld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9083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>
                <a:solidFill>
                  <a:srgbClr val="967E96">
                    <a:lumMod val="50000"/>
                  </a:srgbClr>
                </a:solidFill>
              </a:rPr>
              <a:pPr/>
              <a:t>2/2/2022</a:t>
            </a:fld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79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>
                <a:solidFill>
                  <a:srgbClr val="696464"/>
                </a:solidFill>
              </a:rPr>
              <a:pPr/>
              <a:t>2/2/2022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633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>
                <a:solidFill>
                  <a:srgbClr val="967E96">
                    <a:lumMod val="75000"/>
                  </a:srgbClr>
                </a:solidFill>
              </a:rPr>
              <a:pPr/>
              <a:t>2/2/2022</a:t>
            </a:fld>
            <a:endParaRPr lang="en-US" dirty="0">
              <a:solidFill>
                <a:srgbClr val="967E96">
                  <a:lumMod val="75000"/>
                </a:srgbClr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6647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>
                <a:solidFill>
                  <a:srgbClr val="967E96">
                    <a:lumMod val="50000"/>
                  </a:srgbClr>
                </a:solidFill>
              </a:rPr>
              <a:pPr/>
              <a:t>2/2/2022</a:t>
            </a:fld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864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>
                <a:solidFill>
                  <a:srgbClr val="967E96">
                    <a:lumMod val="50000"/>
                  </a:srgbClr>
                </a:solidFill>
              </a:rPr>
              <a:pPr/>
              <a:t>2/2/2022</a:t>
            </a:fld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644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525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323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5595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4355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0748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510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3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>
                <a:solidFill>
                  <a:srgbClr val="696464"/>
                </a:solidFill>
              </a:rPr>
              <a:pPr/>
              <a:t>2/2/2022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469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37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2/2/2022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991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694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01126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>
                <a:solidFill>
                  <a:srgbClr val="696464"/>
                </a:solidFill>
              </a:rPr>
              <a:pPr/>
              <a:t>2/2/2022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86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>
                <a:solidFill>
                  <a:srgbClr val="696464"/>
                </a:solidFill>
              </a:rPr>
              <a:pPr/>
              <a:t>2/2/2022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89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>
                <a:solidFill>
                  <a:srgbClr val="696464"/>
                </a:solidFill>
              </a:rPr>
              <a:pPr/>
              <a:t>2/2/2022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8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>
                <a:solidFill>
                  <a:srgbClr val="696464"/>
                </a:solidFill>
              </a:rPr>
              <a:pPr/>
              <a:t>2/2/2022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0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>
                <a:solidFill>
                  <a:srgbClr val="696464"/>
                </a:solidFill>
              </a:rPr>
              <a:pPr/>
              <a:t>2/2/2022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50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>
                <a:solidFill>
                  <a:srgbClr val="696464"/>
                </a:solidFill>
              </a:rPr>
              <a:pPr/>
              <a:t>2/2/2022</a:t>
            </a:fld>
            <a:endParaRPr lang="en-US" dirty="0">
              <a:solidFill>
                <a:srgbClr val="696464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4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3.wdp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microsoft.com/office/2007/relationships/hdphoto" Target="../media/hdphoto5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>
                <a:solidFill>
                  <a:srgbClr val="696464"/>
                </a:solidFill>
              </a:rPr>
              <a:pPr/>
              <a:t>2/2/2022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696464"/>
              </a:solidFill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632621" y="6258879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51920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79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>
                <a:solidFill>
                  <a:srgbClr val="967E96">
                    <a:lumMod val="50000"/>
                  </a:srgbClr>
                </a:solidFill>
              </a:rPr>
              <a:pPr/>
              <a:t>2/2/2022</a:t>
            </a:fld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967E96">
                  <a:lumMod val="50000"/>
                </a:srgbClr>
              </a:solidFill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08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2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293761" y="1875521"/>
            <a:ext cx="11604477" cy="4797346"/>
          </a:xfrm>
        </p:spPr>
        <p:txBody>
          <a:bodyPr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it-IT" sz="4400" b="1" cap="none" dirty="0" smtClean="0">
                <a:latin typeface="Avenir Black"/>
                <a:cs typeface="Avenir Black"/>
              </a:rPr>
              <a:t>INDAGINE </a:t>
            </a:r>
            <a:br>
              <a:rPr lang="it-IT" sz="4400" b="1" cap="none" dirty="0" smtClean="0">
                <a:latin typeface="Avenir Black"/>
                <a:cs typeface="Avenir Black"/>
              </a:rPr>
            </a:br>
            <a:r>
              <a:rPr lang="it-IT" sz="4400" b="1" cap="none" dirty="0" smtClean="0">
                <a:latin typeface="Avenir Black"/>
                <a:cs typeface="Avenir Black"/>
              </a:rPr>
              <a:t>CUSTOMER PERSONALE </a:t>
            </a:r>
            <a:br>
              <a:rPr lang="it-IT" sz="4400" b="1" cap="none" dirty="0" smtClean="0">
                <a:latin typeface="Avenir Black"/>
                <a:cs typeface="Avenir Black"/>
              </a:rPr>
            </a:br>
            <a:r>
              <a:rPr lang="it-IT" sz="4400" b="1" cap="none" dirty="0" smtClean="0">
                <a:latin typeface="Avenir Black"/>
                <a:cs typeface="Avenir Black"/>
              </a:rPr>
              <a:t>BOZZOLO </a:t>
            </a:r>
            <a:r>
              <a:rPr lang="it-IT" sz="4400" b="1" cap="none" dirty="0" smtClean="0">
                <a:latin typeface="Avenir Black"/>
                <a:cs typeface="Avenir Black"/>
              </a:rPr>
              <a:t>2021</a:t>
            </a:r>
            <a:r>
              <a:rPr lang="it-IT" sz="4400" b="1" cap="none" dirty="0" smtClean="0">
                <a:latin typeface="Avenir Black"/>
                <a:cs typeface="Avenir Black"/>
              </a:rPr>
              <a:t/>
            </a:r>
            <a:br>
              <a:rPr lang="it-IT" sz="4400" b="1" cap="none" dirty="0" smtClean="0">
                <a:latin typeface="Avenir Black"/>
                <a:cs typeface="Avenir Black"/>
              </a:rPr>
            </a:br>
            <a:r>
              <a:rPr lang="it-IT" sz="4400" b="1" cap="none" dirty="0">
                <a:latin typeface="Avenir Black"/>
                <a:cs typeface="Avenir Black"/>
              </a:rPr>
              <a:t/>
            </a:r>
            <a:br>
              <a:rPr lang="it-IT" sz="4400" b="1" cap="none" dirty="0">
                <a:latin typeface="Avenir Black"/>
                <a:cs typeface="Avenir Black"/>
              </a:rPr>
            </a:br>
            <a:r>
              <a:rPr lang="it-IT" sz="3200" b="1" cap="none" dirty="0" smtClean="0">
                <a:latin typeface="Avenir Black"/>
                <a:cs typeface="Avenir Black"/>
              </a:rPr>
              <a:t>somministrazione </a:t>
            </a:r>
            <a:r>
              <a:rPr lang="it-IT" sz="3200" b="1" cap="none" dirty="0" smtClean="0">
                <a:latin typeface="Avenir Black"/>
                <a:cs typeface="Avenir Black"/>
              </a:rPr>
              <a:t>28 gennaio 2022</a:t>
            </a:r>
            <a:r>
              <a:rPr lang="it-IT" sz="1400" cap="none" dirty="0" smtClean="0">
                <a:latin typeface="Avenir Black"/>
                <a:cs typeface="Avenir Black"/>
              </a:rPr>
              <a:t/>
            </a:r>
            <a:br>
              <a:rPr lang="it-IT" sz="1400" cap="none" dirty="0" smtClean="0">
                <a:latin typeface="Avenir Black"/>
                <a:cs typeface="Avenir Black"/>
              </a:rPr>
            </a:br>
            <a:endParaRPr lang="it-IT" sz="1400" cap="none" dirty="0">
              <a:latin typeface="Avenir Black"/>
              <a:cs typeface="Avenir Black"/>
            </a:endParaRPr>
          </a:p>
        </p:txBody>
      </p:sp>
      <p:pic>
        <p:nvPicPr>
          <p:cNvPr id="4" name="Immagin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122" y="176536"/>
            <a:ext cx="1543753" cy="151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3220720" y="6116320"/>
            <a:ext cx="608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Elaborazione dati Antonino Pettina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486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12192000" cy="536545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indent="0" algn="ctr"/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FATTORE PREOCCUPAZIONE/TENSIONE (M </a:t>
            </a:r>
            <a:r>
              <a:rPr lang="it-I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2,68) </a:t>
            </a:r>
            <a:endParaRPr lang="it-I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293664907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220720" y="6116320"/>
            <a:ext cx="608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Elaborazione dati Antonino Pettina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74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2192000" cy="536545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indent="0" algn="ctr"/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FATTORE PREOCCUPAZIONE/TENSIONE (M </a:t>
            </a:r>
            <a:r>
              <a:rPr lang="it-I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2,68) </a:t>
            </a:r>
            <a:endParaRPr lang="it-I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00405806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3220720" y="6116320"/>
            <a:ext cx="608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Elaborazione dati Antonino Pettina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891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2192000" cy="536545"/>
          </a:xfrm>
          <a:prstGeom prst="rect">
            <a:avLst/>
          </a:prstGeom>
          <a:solidFill>
            <a:srgbClr val="FF66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5738" algn="ctr" fontAlgn="ctr"/>
            <a:r>
              <a:rPr lang="it-I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FATTORE PREVENZIONE STRESS (M </a:t>
            </a:r>
            <a:r>
              <a:rPr lang="it-I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2,74)</a:t>
            </a:r>
            <a:endParaRPr lang="it-I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139178475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3220720" y="6116320"/>
            <a:ext cx="608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Elaborazione dati Antonino Pettina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446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12192000" cy="536545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5738" algn="ctr" fontAlgn="ctr"/>
            <a:r>
              <a:rPr lang="it-I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FATTORE COMUNICAZIONE GRUPPO (M </a:t>
            </a:r>
            <a:r>
              <a:rPr lang="it-I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3,12)</a:t>
            </a:r>
            <a:endParaRPr lang="it-I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170915895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220720" y="6116320"/>
            <a:ext cx="608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Elaborazione dati Antonino Pettina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96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12192000" cy="536545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5738" algn="ctr" fontAlgn="ctr"/>
            <a:r>
              <a:rPr lang="it-I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FATTORE COMUNICAZIONE GRUPPO (M </a:t>
            </a:r>
            <a:r>
              <a:rPr lang="it-I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3,12</a:t>
            </a:r>
            <a:r>
              <a:rPr lang="it-I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193898381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220720" y="6116320"/>
            <a:ext cx="608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Elaborazione dati Antonino Pettina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87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89E714C-8618-4423-8EF6-E2197094F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Domande aperte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9E1E66BF-8C34-4113-B895-4936AC19B6D8}"/>
              </a:ext>
            </a:extLst>
          </p:cNvPr>
          <p:cNvSpPr txBox="1"/>
          <p:nvPr/>
        </p:nvSpPr>
        <p:spPr>
          <a:xfrm>
            <a:off x="315869" y="2093976"/>
            <a:ext cx="8088899" cy="954107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Cosa hai 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APPREZZATO </a:t>
            </a:r>
            <a:r>
              <a:rPr lang="it-IT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 PIÙ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della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tua organizzazione in questa emergenza?</a:t>
            </a:r>
            <a:endParaRPr lang="it-IT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23634F72-B6E6-4167-B974-2489A20EB6E4}"/>
              </a:ext>
            </a:extLst>
          </p:cNvPr>
          <p:cNvSpPr txBox="1"/>
          <p:nvPr/>
        </p:nvSpPr>
        <p:spPr>
          <a:xfrm>
            <a:off x="315869" y="4342435"/>
            <a:ext cx="8103647" cy="954107"/>
          </a:xfrm>
          <a:prstGeom prst="rect">
            <a:avLst/>
          </a:prstGeom>
          <a:solidFill>
            <a:srgbClr val="FF9966"/>
          </a:solidFill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Cosa hai 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APPREZZATO </a:t>
            </a:r>
            <a:r>
              <a:rPr lang="it-IT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 MENO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della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tua organizzazione in questa emergenza?</a:t>
            </a:r>
            <a:endParaRPr lang="it-IT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="" xmlns:a16="http://schemas.microsoft.com/office/drawing/2014/main" id="{CF0D6026-6D8B-4DF1-A629-1F6B2C025328}"/>
              </a:ext>
            </a:extLst>
          </p:cNvPr>
          <p:cNvSpPr/>
          <p:nvPr/>
        </p:nvSpPr>
        <p:spPr>
          <a:xfrm>
            <a:off x="1182671" y="6114476"/>
            <a:ext cx="4775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Ogni soggetto poteva esprimere più risposte </a:t>
            </a:r>
          </a:p>
        </p:txBody>
      </p:sp>
      <p:sp>
        <p:nvSpPr>
          <p:cNvPr id="3" name="Rettangolo 2"/>
          <p:cNvSpPr/>
          <p:nvPr/>
        </p:nvSpPr>
        <p:spPr>
          <a:xfrm>
            <a:off x="8419516" y="2093976"/>
            <a:ext cx="3130665" cy="954107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56% </a:t>
            </a:r>
            <a:r>
              <a:rPr lang="it-IT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campione</a:t>
            </a:r>
          </a:p>
        </p:txBody>
      </p:sp>
      <p:sp>
        <p:nvSpPr>
          <p:cNvPr id="9" name="Rettangolo 8"/>
          <p:cNvSpPr/>
          <p:nvPr/>
        </p:nvSpPr>
        <p:spPr>
          <a:xfrm>
            <a:off x="8419516" y="4342435"/>
            <a:ext cx="3130665" cy="954107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 </a:t>
            </a:r>
            <a:r>
              <a:rPr lang="it-IT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campione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230880" y="6406228"/>
            <a:ext cx="608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Elaborazione dati Antonino Pettina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874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253107"/>
              </p:ext>
            </p:extLst>
          </p:nvPr>
        </p:nvGraphicFramePr>
        <p:xfrm>
          <a:off x="468280" y="334292"/>
          <a:ext cx="11354752" cy="534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8478"/>
                <a:gridCol w="7475621"/>
                <a:gridCol w="1010653"/>
              </a:tblGrid>
              <a:tr h="816713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ETICHETTE DI SIGNIFICATO</a:t>
                      </a:r>
                      <a:r>
                        <a:rPr lang="it-IT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APPREZZAMENTI</a:t>
                      </a:r>
                      <a:endParaRPr lang="it-IT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*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857549">
                <a:tc>
                  <a:txBody>
                    <a:bodyPr/>
                    <a:lstStyle/>
                    <a:p>
                      <a:pPr marL="968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COLLABORAZIONE ED ÉQUIPE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gruppo; il confronto</a:t>
                      </a:r>
                      <a:r>
                        <a:rPr lang="it-IT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 il gruppo; fare squadra; unione e tolleranza; disponibilità; unione interdisciplinare.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47%</a:t>
                      </a:r>
                      <a:endParaRPr lang="it-IT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7549">
                <a:tc>
                  <a:txBody>
                    <a:bodyPr/>
                    <a:lstStyle/>
                    <a:p>
                      <a:pPr marL="968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Sicurezza, tamponi e DPI </a:t>
                      </a:r>
                    </a:p>
                    <a:p>
                      <a:pPr marL="968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(Dispositivi Protezione Individuale)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Monitoraggio e prevenzione; Presenza costante di DPI e dei Tamponi per lo screening; Professionalità.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26%</a:t>
                      </a:r>
                      <a:endParaRPr lang="it-IT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834">
                <a:tc>
                  <a:txBody>
                    <a:bodyPr/>
                    <a:lstStyle/>
                    <a:p>
                      <a:pPr marL="968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ORGANIZZAZIONE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Collaborazione interdisciplinare; Organizzazione di fronte all’emergenza </a:t>
                      </a:r>
                      <a:r>
                        <a:rPr lang="it-IT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Disponibilità direzione.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it-IT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7549">
                <a:tc>
                  <a:txBody>
                    <a:bodyPr/>
                    <a:lstStyle/>
                    <a:p>
                      <a:pPr marL="968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COMUNICAZIONE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Comunicazione e umanità; Informazione relativa all’emergenza 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834">
                <a:tc>
                  <a:txBody>
                    <a:bodyPr/>
                    <a:lstStyle/>
                    <a:p>
                      <a:pPr marL="968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UMANITA’</a:t>
                      </a:r>
                      <a:endParaRPr lang="it-IT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Umanità tra colleghi e con gli ospiti; </a:t>
                      </a:r>
                      <a:endParaRPr lang="it-IT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ttangolo 5">
            <a:extLst>
              <a:ext uri="{FF2B5EF4-FFF2-40B4-BE49-F238E27FC236}">
                <a16:creationId xmlns="" xmlns:a16="http://schemas.microsoft.com/office/drawing/2014/main" id="{CF0D6026-6D8B-4DF1-A629-1F6B2C025328}"/>
              </a:ext>
            </a:extLst>
          </p:cNvPr>
          <p:cNvSpPr/>
          <p:nvPr/>
        </p:nvSpPr>
        <p:spPr>
          <a:xfrm>
            <a:off x="468279" y="6211669"/>
            <a:ext cx="10103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 Ogni </a:t>
            </a:r>
            <a:r>
              <a:rPr lang="it-I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soggetto poteva esprimere più </a:t>
            </a:r>
            <a:r>
              <a:rPr lang="it-I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risposte.   	Somma percentuale non uguale a cento.  Percentuale ponderata su rispondenti alle domande aperte </a:t>
            </a:r>
            <a:endParaRPr lang="it-IT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220720" y="5760877"/>
            <a:ext cx="608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Elaborazione dati Antonino Pettina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387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137902"/>
              </p:ext>
            </p:extLst>
          </p:nvPr>
        </p:nvGraphicFramePr>
        <p:xfrm>
          <a:off x="468279" y="334292"/>
          <a:ext cx="11242456" cy="5419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8479"/>
                <a:gridCol w="7331242"/>
                <a:gridCol w="1042735"/>
              </a:tblGrid>
              <a:tr h="923768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ETICHETTE DI SIGNIFICATO</a:t>
                      </a:r>
                      <a:r>
                        <a:rPr lang="it-IT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MINOR APPREZZAMENTO</a:t>
                      </a:r>
                      <a:endParaRPr lang="it-IT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*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292843">
                <a:tc>
                  <a:txBody>
                    <a:bodyPr/>
                    <a:lstStyle/>
                    <a:p>
                      <a:pPr marL="968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Riconoscimento economico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Adeguato riconoscimento economico in</a:t>
                      </a:r>
                      <a:r>
                        <a:rPr lang="it-IT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proporzione al valore del lavoro svolto 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it-IT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00728">
                <a:tc>
                  <a:txBody>
                    <a:bodyPr/>
                    <a:lstStyle/>
                    <a:p>
                      <a:pPr marL="17621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Stanchezza </a:t>
                      </a:r>
                      <a:endParaRPr lang="it-IT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Senso di inadeguatezza ai bisogni; stanchezza</a:t>
                      </a:r>
                      <a:endParaRPr lang="it-IT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it-IT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00728">
                <a:tc>
                  <a:txBody>
                    <a:bodyPr/>
                    <a:lstStyle/>
                    <a:p>
                      <a:pPr marL="17621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Inadeguatezza del SSR</a:t>
                      </a:r>
                      <a:endParaRPr lang="it-IT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del SSR non adeguato alla realtà e </a:t>
                      </a:r>
                      <a:r>
                        <a:rPr lang="it-IT" sz="2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 bisogni;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12,5%</a:t>
                      </a:r>
                      <a:endParaRPr lang="it-IT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00728">
                <a:tc>
                  <a:txBody>
                    <a:bodyPr/>
                    <a:lstStyle/>
                    <a:p>
                      <a:pPr marL="1762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Più rigidità nei provvedimenti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Dare</a:t>
                      </a:r>
                      <a:r>
                        <a:rPr lang="it-IT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</a:t>
                      </a:r>
                      <a:r>
                        <a:rPr lang="it-I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rovvedimenti più severi.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12,5%</a:t>
                      </a:r>
                      <a:endParaRPr lang="it-IT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00728">
                <a:tc>
                  <a:txBody>
                    <a:bodyPr/>
                    <a:lstStyle/>
                    <a:p>
                      <a:pPr marL="1762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Niente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Niente</a:t>
                      </a:r>
                      <a:endParaRPr lang="it-I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12,5%</a:t>
                      </a:r>
                      <a:endParaRPr lang="it-IT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ttangolo 5">
            <a:extLst>
              <a:ext uri="{FF2B5EF4-FFF2-40B4-BE49-F238E27FC236}">
                <a16:creationId xmlns="" xmlns:a16="http://schemas.microsoft.com/office/drawing/2014/main" id="{CF0D6026-6D8B-4DF1-A629-1F6B2C025328}"/>
              </a:ext>
            </a:extLst>
          </p:cNvPr>
          <p:cNvSpPr/>
          <p:nvPr/>
        </p:nvSpPr>
        <p:spPr>
          <a:xfrm>
            <a:off x="468279" y="6001213"/>
            <a:ext cx="10103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 Ogni </a:t>
            </a:r>
            <a:r>
              <a:rPr lang="it-I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soggetto poteva esprimere più </a:t>
            </a:r>
            <a:r>
              <a:rPr lang="it-I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risposte.   	Somma percentuale non uguale a cento.  Percentuale ponderata su rispondenti alle domande aperte </a:t>
            </a:r>
            <a:endParaRPr lang="it-IT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149600" y="5753815"/>
            <a:ext cx="608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Elaborazione dati Antonino Pettina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268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tangolo 34"/>
          <p:cNvSpPr/>
          <p:nvPr/>
        </p:nvSpPr>
        <p:spPr>
          <a:xfrm>
            <a:off x="-1" y="-12110"/>
            <a:ext cx="12192000" cy="8572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sp>
        <p:nvSpPr>
          <p:cNvPr id="37" name="Titolo 1"/>
          <p:cNvSpPr txBox="1">
            <a:spLocks/>
          </p:cNvSpPr>
          <p:nvPr/>
        </p:nvSpPr>
        <p:spPr>
          <a:xfrm>
            <a:off x="460375" y="32168"/>
            <a:ext cx="11036859" cy="77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it-IT" sz="2800" b="1" cap="none" dirty="0" smtClean="0">
                <a:solidFill>
                  <a:schemeClr val="bg1"/>
                </a:solidFill>
                <a:latin typeface="Avenir Black"/>
                <a:cs typeface="Avenir Black"/>
              </a:rPr>
              <a:t>Caratteristiche campione: </a:t>
            </a:r>
            <a:r>
              <a:rPr lang="it-IT" sz="2800" b="1" cap="none" dirty="0" smtClean="0">
                <a:solidFill>
                  <a:schemeClr val="bg1"/>
                </a:solidFill>
                <a:latin typeface="Avenir Black"/>
                <a:cs typeface="Avenir Black"/>
              </a:rPr>
              <a:t>27 </a:t>
            </a:r>
            <a:r>
              <a:rPr lang="it-IT" sz="2800" b="1" cap="none" dirty="0" smtClean="0">
                <a:solidFill>
                  <a:schemeClr val="bg1"/>
                </a:solidFill>
                <a:latin typeface="Avenir Black"/>
                <a:cs typeface="Avenir Black"/>
              </a:rPr>
              <a:t>lavoratori </a:t>
            </a:r>
            <a:r>
              <a:rPr lang="it-IT" sz="2800" b="1" cap="none" dirty="0" smtClean="0">
                <a:solidFill>
                  <a:schemeClr val="bg1"/>
                </a:solidFill>
                <a:latin typeface="Avenir Black"/>
                <a:cs typeface="Avenir Black"/>
              </a:rPr>
              <a:t>(54%)</a:t>
            </a:r>
            <a:endParaRPr lang="it-IT" sz="2800" b="1" cap="none" dirty="0">
              <a:solidFill>
                <a:schemeClr val="bg1"/>
              </a:solidFill>
              <a:latin typeface="Avenir Black"/>
              <a:cs typeface="Avenir Black"/>
            </a:endParaRPr>
          </a:p>
        </p:txBody>
      </p:sp>
      <p:sp>
        <p:nvSpPr>
          <p:cNvPr id="11" name="AutoShape 8" descr="data:image/png;base64,iVBORw0KGgoAAAANSUhEUgAABLAAAALmCAYAAABSJm0fAAAgAElEQVR4nOzdffAkx33f96tyElfFDvRz/rFTQjnnlFMBzSRCKixGSlUUiqpI+kPlggWjItEu4EqREIlySmCZGzmZogROgZVVKHGcSpaUbK1AYkUSqwdwKVjiEqS0pgCCiwcRXhAQQHGJA+9AEOTgdz9AuAPucA/f/HHsvZ7enpmex53pfb9Q/Qfutw/z2N3z2Z6eYwIAAAAAAAB02LFdLwAAAAAAAACQhQALAAAAAAAAnUaABQAAAAAAgE4jwAIAAAAAAECnEWABAAAAAACg0wiwAAAAAAAA0GkEWAAAAAAAAOg0AiwAAAAAAAB0GgEWAAAAAAAAOo0ACwAAAAAAAJ1GgAUAAAAAAIBOI8ACAAAAAABApxFgAQAAAAAAoNMIsAAAAAAAANBpBFgAAAAAAADoNAIsAAAAAAAAdBoBFgAAAAAAADqNAAsAAAAAAACdRoAFAAAAAACATiPAAgAAAAAAQKcRYAEAAAAAAKDTCLAAAAAAAADQaQRYAAAAAAAA6DQCLAAAAAAAAHQaARYAAAAAAAA6jQALAAAAAAAAnUaABQAAAAAAgE4jwAIAAAAAAECnEWABAAAAAACg0wiwAAAAAAAA0GkEWAAAAAAAAOg0AiwAAAAAAAB0GgEWAAAAAAAAOo0ACwAAAAAAAJ1GgAUAAAAAAIBOI8ACAAAAAABApxFgAQAAAAAAoNMIsAAAAAAAANBpBFgAAAAAAADotN4FWKvVSiaTiURRJEEQyGAw2JQoimQymchyudz1Ym5Zr9cynU4zl3u1Wjl/3nQ6TXxG2XVeLpeJz5lOp6mvjaIo8doq9M8Kw7D055jbIa9EUSTj8Vjm83ml5VfiOE7sz/F4XMvnFjWZTBLrOZlMKn3eeDzOPC7MY6FssR23RfflYrEotY5trUMURaWWr6imj8X1ei2z2cxahw2HQxmNRjKfzyWO41q+b7FYyHg8luFwuPVddZ7DRdiOmbqWYzabbX12Vn2cRm8j9c8Kw1BGo5HMZrPK+yiOY5nP5zIajbb2Tx3fox9rYRg2vv/rao/MbV52Gau27/r+MbffLvtJRevWMAwliiKZzWayXq+dvqOOvlEb55DtO816tcyyj0aj3PanSL+vyGvrYjsWXPd/HnP75G3nOvoIg8F2f9ncrmklCIJS1wi6Lvbdq0rrH6hztM6+iM78vrL9T8Wsn81jsa5rPdtn1XVOAbvQmwBrvV4XuuCMoqh0ZV/3ctsazKzldqlU+hxgrdfrrfUu2wgUDbDMjsFsNiu9HiIi8/l863ObaDTzrFarrUa8CrMjbR6TXQiwzPUterHoW4DV1LEYx/FWoNnkebVYLLY6dVn7vWoHsgjbMVPX/rWtc5GLxdVq5XxMB0FQ+kJ0Nptt1Q91fU8cx1thfNP7v872yNz+QRCUOgertO/T6dR5/7TdT6pa104mk9ztWWXbtXUOuS57GIaFjh9bKGLrT/YxwKrje23net4xUvWYVcXkGmDZztmi/f0u9t3LWi6Xzv2DOvr4JvOHpio/FLr02+sMsMztVvWHbmCXehFg2X6Zci27+JVeWSwWpZY7CILcRqHPAZYtdCrbCFQJsOpogJockVGU+ctQ2QuTxWKR+JzhcLj1mq4FWHrnzrXD71uA1cSxWKXuLXNeFQnK6jqHi0g7Zqr+kpl2MeN60WYLL13KcDgsdIFcdv+4fE8cx1t1WBv7v872yHZ8jEajysvk0r5X2X5ttVl11Ld5x1LZvlFb51Aecx8WCW7MC9S09/YxwKpjtE9af7FPAZYqRcKHLvbdyyjy44ZZB9d1jsZxnPjsIAhqWx/bPm3qWq+ucwrYlc4HWLYLqDAMZTabJU7k1Wol8/m8M4FCWmVhLvdyuZTZbLbV8QiCIDOA6HOAlfbrSdO/VC+Xy9RjpEynLO3XPFvg0wbzl6Gyv66YF6m286fOIekm/XPTwh+1L20X1K4XFLtehzo1cSza6t4gCDa3H6ltvFqtNsP5q3Ru0/alqjNVmc1m1gv1NjrSaQFW1Yu6tGDI5XNtF95hGG72kyrqlrKy50va/l0sFpsAL45jWS6XMplMrLeZpn2PLXyxHWvr9bqWY01XZ3uUdnwUHaVQtH1PC6/UrTT6cTCZTKzr3EY/qUi9mLWvs+q1Mn2jts4hF66jqEy20Vuu39GHAMt1X2ZJO9ddA6w623KX7arqU3U7ddk6r4t996Js9UAYhjKdTrf6B7ZtVWe/3KwDyo5CM7en7Tyv61ovrY/R9gg6oC6dD7DMisilwjY7I0EQtHqvrzkXjetymxVMVgekrwFW1q9OZTrQZbeDbb6ZosdI1uivXdxbboYYZX9dMY9dW+ekS+GP7fZil85Kl9ahqiaORfOC2OVXzOVyuXX8uJzX5vnoMgrVNsK17tsFTGkBRZVfMs1fdF3rY5HtWxBc32Pbt1nMejvvBxa1Xub3pIXq5vHrEgjYAtainfG626Os46PIRV7Rds28oBoOh7n7x1ZnNH07Ydl60bav0871otuurXOoCHNkhkvYZ65D3o95ruvbpQCryo8U5shy123VVFteZrvabp9z+aGyi333Imz7Lq+tt/VF6rplzrzGLHNcmvVOWp+1jms92zVpHecUsEudDrDME7xI41HXaJQyzCCqSAVhdkTTGoa+Blj6tlGT8eZV4FmqbAdzWxe9+NU7Euav2ru6t9xcp6IXJGZHIa1T3sXwJ2/ieVMX16Gsuo9FW6DgyqxT8sIdW+fK9bg1L2yb/rEi67bTsr9k2sK7ssewax1mC5eylt+sV1zr2TiOty64bEGOuQ9dwx7Xi4A0dbdHWcdHkfOw6Mhi83xz3X7mhVjTo4er1Iuu9UrRPkFb51ARtjoxKyQo+kNvXwOstPrDhV6HFZksv6m2vOx2tR13RY/xMuquK10VPRd0tuC7rv6B2WYVZYbUdQXyNmY9b/Y5djFvL1BVpwMs8yQrmvLrFUxb9/pWHQVjvr/JVF6k3QDLbIjm8/lWYFJ1FFTRCVvLdk7M7bZerxMN0q7uLTcbqqLhhRkCpXXIuxj+2C6Ws46nLq5DGU0ci0W2o43rcSSyfQ4XvUBq88cK/Zgxn8ZYdgSGfjEyHA4T31HkwrLocVYk/KnSlua14+ZyFP1F2AzXXI/VJtoj2yTuZdqnIu2a+Z1F+wJ13Q7jomq96PIDTZXwr8lzqCjzWEwLdl1fp+tTgFX1h0aR7VGuZnjQpwBLpPhDe7rYd3dlns9F23dzOesacVSkj2Pj8sOOSD3Xevr+H4/HW+fDLueKBsrqdIBV9cQ1K+02UmazYazjNoQm74tuM8AywxW1P/SGsWjjVHU7lO182n59MjsVu7i33OxoFL3YdP1Vqavhj3mMtTGnm01TnV6buo/FOjp85mdkndd1/NCgdwarTKqaxwywzPq+aCfe3E/mHH1Zx2/Z4EZndsLTRr5VOZ7NNsY8FqpeIJttgOux3kR7ZBvNU6aNcW3XqoZ/Its/mtV5K5ypar1oG0lgKtInaPMcKsM8nszjsezolD4FWNPpNBHyl2kjzPPQPOb7FmCJbB93RULuopqoK12ZbXuZ6zhzxFod14Lm/itS95r1dladW/UaxzzWVfuo1327mrcXqKJXAVbRMGi5XMp0Ot2UNuYlquNCyqVD3scAS3+/XmFXGS1Sd8jpwuw06p1ovaHc1b3lZTvURYKLLoc/+jmYdTx1eR1cNXEsmqFM2SA2iqJNSevc5oUbZZe56mS/acwAy+wcVrkIUZ1z11sI9e8t2wE1z/m079NfU+YCUm+HzXa8yoWAyNUOuv75rvu+ifbIVqeY/+ZyjLi2a2XDO5N5gdeUqvWiS3+lSJ+gzXOojPV6nTmKr+hcWUrfAiwzQClav+t9giiKtgKEPgZYZtvTZH+tibrSRR0BvUj1u3nSlL3eKzLQoeo1jv5+fRnbGkEHNKXTAZZ5grX1OPqyzGGZZZfXpUPetwAr7VcAkWqjReocgeXaAKf9GiWy3VDu4t7yIqNfdEWCry6HP2bnIG09urwOrpo4FpvcLqZd1GNVmAGW+W9FOvFmWKU65y7rUef6uhyrRedcKcL2WPKm682m2iPbuWObYDvvYsH1vKjrXK3rPMxTtV6sM8Bq+xwqK20+Qtvk864XoX0LsNLqShfm8quncroe703t2zq2q14vNzVivqm60oXZhyn7+XUFYaayP/YVCb6q1s1Z86G2MYIOaEqnAyyR7Seiqft3u6jNhr5vAVbarwBK2dEiVbZD2Vsn0n6NEtm+GNvVveWuo5B0RW7l6nL4YwZ4afugy+vgqolj0Xax1JQ690Eb29wWYJUdHWC+TwWtLvVxnYGDyz6wTTRfZ8hhe4pek78IN9UepW1Lc3/lHZ+u+7euY76tvkvddXuVAKvtc6gKM0CezWalRvYpfQuwROyjVV2Y7xPZXqe+Bliut7B3se/uwvxRtUqb0MR+LDIKTikaplWpp8xjzPwxtwvz9gJldT7Asj0+NQxDmc/nnQuymhxKbupbgKUHKrYKu+xokTqfQuhygW82WLb3dOHe8qK3VBU9drsc/rge011eBxdNHYttLLtSdvSSjR7Athlgmd/t2olPm9fF5dg1670qHXuzHnRZXn1d65jzx3arVBAEjd3631R7lFWn2EKINGUCrCoXj+ZFVVcDLJd5f8oGWG2cQ2WZbZqtT1zl8/oQYNnmC8xj/oijzhFfAqw2Rmo2VVe6qLOP1lR/zxwFl7f+RfvmVa5x9PrSVkd0Yd5eoKzOB1gi279U65XFeDzuTJjV1jD8Or+rjQAr71cAEbeLcZuy28E2osDlGMr7NUpk+3jdxb3lRX/lKTqZbdbj4l2K69w+ZTqMrvMSdXkdXDR1LLax7E18l74/m5rIPa0ONDuleXWJeX7qYUaZY7cKsw5NC6Rsj29XZTgcynQ6rRRm2R55rspoNJLZbFZLXdpke5S1X8x9HgRB6vq4tGt1Bwvm9m5ClfPdNmG57Txr+/ZL23fWOZG7YtYxLuuYpk8Bln6cmE9szWP289R+KRtglSlN3sLqOvq3i313F30IsIrOr1X0oTVlr3Gy5kfV5QWUQFf1IsASuTpCJK1zqzd0uwyzdhlg1VWaCLDyfgVQyowWKbLN1+v11lO+VClz73pWZd+Fe8td50cwf6V02fZdD3/0z0jbT11fhzxNHYttLHsT39XG3F1p32F24vMe9Z4VeLkcY01efGfVoXEcb4XdZgnDsPTIrNVqlRqS6fVTlZFZTbZHefvF3O9pQdGuA6ymzvuy32ELT9PqvC4EWE30/WwBXl7dn6avAVbabddp0gIvXwIs2/xeNl3su7vQ+zhVz9Gm+gdm/zkr/C8zP23ZusX1x8suzNsLlNGbAEvkakUxnU5zgyx160HbJyIB1rYiT9UqM1qkju3g+otRkU6Pa8PfJNcJMM3t7rI9uh7+uHxG19chS5PHYtPL3tR37TLAMv+Wt52zbjl0OcZ2ffG9XC6dzp8oikq1g/P5fOvixVbG43GhIKvp9ihvv8RxvLVeZZ8yvA8B1mq1svb5skZM+xpgidhHYZX5rr4GWEUmc8+65dDXAKvO9qLputKFuS2raLJ/YP6ok1Y3lZnTq2zdkjbdganJEXRAk3oVYOkWi4WMRqPMMKvuiWbzEGBtK9KwmQ1mmV8nihT1OGVXRYIAs2Oxi3vLXSeYdG18dV2fP8plvbu+DlmaPBaLLLvr+Zf2OXVup10HWK63c+S9zqU+7srFt3pibt6oqbIPX1mtVjIej3PDrLwRb0rT7ZHLfjHPR1sYsw8BVtkSBEFmu+1rgGV7mmXZfdXXAEvEfTL3rNf5MgdWkyOwmq4rXZjXd1W4/viUVrL2veuPwPr6NHGXiVI0lNLXf1fz9gJF9TbA0i0WCxmPx6lhVluJMnNgZb/HpWIsOlqkbIBVdI6PMg10F+4t18Mp222ERYY/67oc/pSdA6tOTXV6RZo/FossOwFWksvogLyRWm0fu3W1Jev1WmazWeY8WVVGRa9WK5lMJqlhlksd23R75LpfzF/izXOYACu9HskbteBrgJV1ke0a4Cp9DrBcJnPPG6nlS4DV5BxYTdeVRZeh6jnaZIAlkmz7bf1o8/ZB13O2TN1iviev3e3CvL1AUV4EWLq0Ww+amFTTxFMIk8oMTTW3Yd5okSLbwVz+IpV0mQq+6MTOTTCX29yeeX9P0+Xwx/enEDZ9LBZZ9qoBVtqT+Mpo+ymEtmNG38620QF5c2W5Pg3O9fHpLpp4gtp6vd4KadI69mWk3cKYdVHQRnvkWqfY5jPS2y6Xdi3tCWtl7OIphK4liiKZTCbOfTjXPkHXzyGd7aEz5v8X6V/0OcASSbYbtr/nzZVlbs++BlhNhbVt1JUu+hRgme2deT7m/T1NmWu9oj+em23JrubtBYrwLsASuXoymhVSU0/V0bXZ0PchwKrjNse8yrfIdjDXtcgxUXW+JNdOQN3yfonMG6GVpsvhj+tw7i6vQ5amj8WiT8lJ47IN6twHTW5zJW9580YH5AWJrvVxnSM+mjwPzIuawaDeH5PM7ZlVh7XRHhXZlua20c811/1b1zHfVt+ljXPUddv15RyyhZ1qCg3934r0Z/oeYJkBlBk+5j2tsMi+b+qYrWO7us6p1MW+u4uiT8fO0nTdk3c7Z94IrTRF6ylzOcqUXc3bCxThZYAlYm/02/jOsh0KnZpXRBVbhdWHAMtlEl6XkvVLRdHtYK5DmfvJy5Zd3VtuzgWhVPkFv8vhj9mpS7tg7vI6pGnjWKwyUlHnsg12UY9V4XLMZF085d1i6Loeda5vU8eqYu7juveNa53eRntUtE4xX6+2Tdu3wbU1/UHTx5qI+7r05RxKC6rW67U12HLR9wAra8SIyy2GvgRYep2WFd53se/uwtxPZUd1uc4HW5W+3fTrP/PHiiI/Zhetm20jn8uUXczbCxTR2QBrPp9LFEWbUuZXW/NEbmNCd9cGJYtLpd31AKuOXwFcKvuqv064dEjqnDB/F/eWpw3tLvpIal2Xwx/XEURdXoc0bRyL5q/bZUcOumyDMo+Vtqmro5vH5ZhJO6/Mda0yr5F5AVc2HDe/z7b99Xa4zP4xLx70Y2G1WiU+v8yxZm5v2zZrqz0qc6uOGUKoJ++5tGvmCLSyx7253E3d7t5Uvahz3XZtnkNl2Sb81+tts64Ow9Bp3/U9wBJJ/2Eu7zZuET8CLDOoywpluth3r3sds9TVp8mTNsI67Vh1UeRYtQ3cKFt2NW8v4KrTAZZ+MhWdpFKk3UnVFbMCK1NRugyb7XqAVaXCFkkGgVkdyzLboegorLRfVVyYF2+7urfcdk+8fpwVHTLc1fDHrDeytndX1yFLG8ei+bqyw8ldt0EdtyzW8cOBC5djJu22XZfzrUh9XMftFS6jFevYtmnHgnmslRm17LLN2mqPytQp5sXVcDh0btfquMCrYx+4aqpe1BXpE7R1DpURx/HWSBjbsW0+NMGlj+FDgJV2y5bLgzR8CLDM4y4rvO5i373M5xWd600xz5GmfkhOmzvM5ZhMU+RYrfKjtEj5ebqAXehsgJX1q60rs3PSxkTuZoeyaAVurnfa+7scYOXNu+TCXL+0BqfMdjDXOWsfuT6mOEveU8faYPtVskrnqYvhj+3Xp6yOShfXIUubx6K5bcr8gOC6DczQv+ixaAYATf5yWOYpc0EQbLULaduzSH1sjugqepyZy5R2PFQdyWx+jxmQVL1AMfe/uW3bbI/K1inm+8zgImubmxdnRfeP2U9qcq7GJupFU5E+QVvnUBnmeqT1U8xlGAzy+7o+BFgiybpDjeB02Q59D7DM9+Ydd13su5f9vKI/ApvneNPzIev18Wg0chp5naXsg6rK1EV19DGBtnQ2wBLZrnSLDI83K+Imf5U3mR3CIg2Ta2eyywFW2Sfb6VxHi5TdDua6pG3nOn6RqGN7VGW7iKzSyeha+BPHceFforu2DnnaPBZtt64U/QHAdRvYgkfX71qtVoVCy6pcjxnbDxku+67oRU3ZoNF2vqTVgUUCfxuzjjaXseoFirkNzGOnzfaobJ1iCyFc2zXbxaxr3WBum6Z/YGmiXjRVnReziXOoKNvxkLUe5o8AeeeoLwGWbfSiyzboc4Bla/Pqejpqm3WlK1v/wPU8S7tFu0nmMVnlTgcR92O1ru1e9wg6oCmdDrBsF1EuFVeRi9k4jmW5XNZaqdkqTZdOkesvbrbXdinA0l9XJTjU92FaxV92O7j8cmo2nGV/uXGZLH21Wslyuaz9WNSZ50SVRqpL4c9qtdpat+FwmHsR16V1yNPmsajYnvDm2qE1z8u8bWB7THzedy2Xy6161lZ/qTpelSrD4oscM2nnW9Y2L3pRY7vQzXvPer3eWra8/WOudxRFTtvRvCAy5/ARsV+guHa+zVDXVpe12R5VqVOy5rfLa9fMHySGw2FuO2Kec2nfs16vE+dPFXXXizZF+wRtnUNFFP0xxnYOZfU5mwiwdnGcmO2ZXuqaO7WpfVwmwFosFlv72WWUVBf77kXYnmabd01l6x+0MYVH1jFZ5vvLPlW17HWE2e9L+0FQXbNk/WCYVxfUUVdgf3U6wBKxd+qGw6HMZrPEga8az8lkslVppf0iaTb6dVZutgpXDXHWK5blcimz2WzrloG8EQ9dDbDqfNqH2cGuezJ78+LH7PCYF19Vfl01LzDM41Hftk117G0XLGXXa9fhz3K5lPl8vrVdVf3gcnG963Uoos1jUWduo7R6THVmJpOJ9QlGLstre3qOXterMpvNrMuVVteYdVyVDlORY8bcZy7fX+aixvY9YRjKZDJJbLf5fJ66jfPOF9sFchAEMh6PZbFYJDqx6rts+8j11klzHdTyqTDS1mbaOu1tt0dV65S0p3/lHbO2H+0Gg6tB93w+TxwH0+m00DlqtrFV1F0v2pTpE7RxDrmyhfkun232OW1hsdJEgLWr48S2P/K2WV8CLL2+s53frvVZF/vuRZnBijpHzf5BVr+wLbbvHwzKjQ53PVb1Or1KaGgG+rbrYr2+TLtW1Y9X23mjH5OM9EIZnQ+wRNIvvF1KGIapQZDtc+uUdgGTV1xu1+lqgFXn08BcGtQq28H8fLPTU+eTmfICiDYCLHN9q6yX7eK0TLEdb1U+z3VkSJfXwXYst3ksmqo+lrlI2Fb2u4qMamorwLKFPnkdy7K3lZRta4pceNtGnRQpeT8Q2X4xdy1po7Pbbo+qBli2IM/1mE0Lsaqeo/sQYIm0cw7lsY3eL3LM2kZK2vgUYNnOmbzwpWyAVaWY35F2rtdVn+q62HcvwxZiuZQi/cI62OqSsiGNy7FqHktVB2PkhWHm8WTWCbZj2/zBM+/8APL0IsASufa47SKV1ng8zqy0bLc37Hq5R6ORU0rf1QCr7qeB5c0dU3U7mBfMav3rfjJT3iO72wiwRLZ/GSq7Xl0Lf8IwLDwqqWvrkNagt30s2iwWi9TRIVl1WZlh7EW+y+W28l0FWCLb9YvLbQ+u9bGpaFsznU5Ldeqn02mhoCkMQ+eLoTiOC4eYURSlHmdtt0d1jOq0XaQVOWaL7J/hcJj72fsSYIm0dw6lMdvnotvINQDzKcAS2R65WOcPwEXqoqxSV4AVRVHhNqyLffeylstl4b7ILp7+XWYaGRuXY7XuJ6GabZBZh+Td4mwLqPTrWtuP6W08ZA1+6U2ApazX680tJGYlFoahjEYjmc1mzkM11YnvOr9WWer2GrMhCYJAoiiS6XRaaHhpFwMs87Pq+NXFHCVn7qOq2yFtFJb5uXUcG1kTp7cVYNU1ofyuwx913kwmk96uQ15Rx3Lbx2KWxWIh4/HYOtIjiqLC9W+Z7xoOhzIej523wy4DLLMjl9eJr2PC5NVqZW1r9PaxjosJtX/SbjOtcm7Gcby5FcTc/3qbmdXp3UV7VEeAFcdxoacQpn2G2n7mZ6l94/qZ+xRgKW2dQzqX+eJcmOtvu53OtwBLPy9dfpDpU4AVhqFTfZeli333qtL6B2EYWvsndY6UdFHHQ3dE8o9Vc6R3HXOOmf0W83hYrVabdiVtdJsKwdKurWez2Wa5dxEwov96F2ABPmpqLjZg35kd6TY7sUDf6WE3c5UgDccJusR2G18QBNyqBniCAAvYMfPXjjomvARwFRdWQHn8uAIXHCfomtVqZb2duuztfAC6gwAL2DH9fvM6hv8CuMqc76vJ28QB35hPtqvj1mD4h+MEXRXH8dYtlHnzIwPoPgIsYIfM+9e5wAbqo88fQTgMFKNf+NX1JDH4h+MEXad+KOb4BPxAgAXskH6B3eTk7cC+McNh5r4A3OkTO9smAgdEOE7QHzzpDvAHARawY/P5PPVJHgDKU7cPMLIRKG61WslwOOTCD5k4TgAAbSLAAgAAAAAAQKcRYAEAAAAAAKDTCLAAAAAAAADQaQRYAAAAAAAA6DQCLAAAAAAAAHQaARYAAAAAAAA6jQALAAAAAAAAnUaABQAAAAAAgE4jwAIAAAAAAECnEWABAAAAAACg0wiwAAAAAAAA0GkEWAAAAAAAAOg0AiwAAAAAAAB0GgEWAAAAAAAAOo0ACwAAAAAAAJ1GgAUAAAAAAIBOI8ACAAAAAABApxFgAQAAAAAAoNMIsAAAAAAAANBpBFgAAAAAAADoNAIsAAAAAAAAdBoBFgAAAAAAADqNAAsAAAAAAACdRoAFAAAAAACATiPAAgAAAAAAQKcRYAEAAAAAAKDTCLAAAAAAANAdHYmcPFlvAVAJARYAAAAAAModd4gcHIgcO1Zvecc7CLKACgiwAAAAAAAQEXniifqDK73ceeeu1xDoLS8DrDiOZTqdynA4lMFgIIPBQMIwlPF4LOv1OvV9URRtXp9WAAAAAACe+tSnmg2wbrqp1sVdr9cyHo8lDMNC175l2K6zgyCQ0Wgky+XS+p7lcul8LT2dTmUwGEgURVt/U5+R9j06tS0mk0nua7MyACvgAuQAACAASURBVLUdXb5TRGQ+n2/eG8ex03tQjHcBVhzHiRNqOBwmDsogCGS1Wlnfq5/0BFgAAAAAsGd6FGDpgYm69tWvhQeDgczn81q+a7VaSRAEietqM/wZj8db72s7wFqtVokAKo9ahzAMJYqiTTGzAdu6mUajUe3bHUneBVjqABwOh4nEWQ+20g5kQioAAAAA2GM9CbD0YGg6nSZG/KiRUkVGLWVZr9eb8CqKoq2RXbPZLLEsacuZp44AazwebwK2wWAgi8Ui8/UqPzCXW2R7O2Z91nq9TnzvcDjM/F6U41WApQ6awWBgHS6p/9124BNgAQAAAMAe60mApYKa0WiU+xpbIFSEGlmUFcqoECsIgkSY1maAFcfxJkBSn5U3ciorwFLU+mdta/371Oitum/hhGcBlhpCmXViqYPJPPDViUVSCgAAAAB7qicBlkvwUiQ8SpM3CERnG6nUZoCl8oDRaCRxHDvNR+WyHbOWS1E5w2q1kslk4jwHF4rxKsBar9eyXC5T57gSuXbgm69RJ1bVdBoAAAAA0FM9CbBcRlfFcSzL5bLSLYQqFHKZT2oymUgURYn5n9oMsFQYpb5fjZyazWa573EJsNIGu6h1VNtIzcMVBEHqZ6IcrwKsPOaBpdNHb41Go83QwyAIGnmCAwAAAACgY3oSYOnBUBRFlee5SuMy+ihLWwGWPlJMjbhyuUPLJcBSr0m7HVGFifqIKzUiK28OLhSzNwFWHMeZB5E+OZutZD29EAAAAADggZ4EWCJXAxr9yYBhGMpkMqk1NKkzwHItZQIstZzmPFVq+6Rdy2cFWKvVavP3IAisg1r0ebf071BzgmXNm4Xi9ibAypt4bT6fbx6dqR+Yy+VyE3y5DJu0efzxxykUCoVCoVAoFAqF8vjjpa6pWtOjAEvk6sij8XicCLLUtWvWrXOu6gywoijKLOq6u0yAlTZYRY2OShs9pQKqsoNZ0kZ55T1gDuXsRYClDtrhcJg5gVsadQ+ry8R1NrtuICgUCoVCoVAoFAqlK6XTehZgKXEcy2Kx2Aqzyl4DK324hXCxWKTOOZX1N5FrAZYazGKGaXnbbzgcps6zlfU3lON9gKXCqzAMK524LvfGAgAAAAB6rKcBlmk2m22CrCpPw+tDgJU3ykptB31yeSXtOt/l6Yt5o6zUbYRl7+TCNq8DLDWcr475qwiwAAAAAMBzPQiwXJ8uqK6HXcKjvM/o6lMI4ziuNLdW1nV+3pMeJ5OJ83c3Ncn+vvE2wCoSXq3Xa4miKHOCNQIsAAAAAPBcDwIs11CoSHiUxmUkkqJep89D1XSApUY5BUGQOb9W2kiprOv8vHVXI7uGw2HuvF5po8NQjJcBVpmRV+rgsx2Y+pMFSE4BAAAAwFM9CLD069Os+ZXqGIElci3kybqNUA+S9Kl7mg6w1DxTeQNN0l6XN1BFn09bp8+tlTVVkevr4Ma7AGu1WkkQBIVvG1TD/4bDYSKVjeM4MbEbAAAAAMBTPQiwRK6FPSp8McOR+Xy+Cbn00T9xHMt0Ot16Wl+W9Xq9+azRaLQ1ikmfb8sM1JoMsPSHreU96S9tPqq8AEsfhaXfGjkajZxHVmXNwYVivAuw1MGRN4TQPCniON6ksvowQPX/dcyjBQAAAADosJ4EWCLJEEuFM/o1rQqD9HBLf09e6KNTA0Wyvss2WXyTAVbeHFU6fa4sPbxzmSpIfzCcSLHbKkWSg2VQjXcBluskamkn0Gw2S5yIYRjKeDwudHIDAAAAAHqoRwGWyNUwZTKZJK5hgyCQ0WhkHfGjbmkrE6ao0Vu26+W0IKepAEu/jdJ1ZJPtaYUuAZZ5y6ZaTtc7tPKeVgh33gVYAAAAAACU0rMAC9gnBFgAAAAAAIgQYAEdRoAFAAAAAIAIARbQYQRYAAAAAACIiBwdNRtgOUw4DsCOAAsAAAAAAOXuu0VuvFHk+PF6y513Xg3IAJRCgAUAAAAAAIBOI8ACAAAAAABApxFgAQAAAAAAoNMIsAAAAAAAANBpBFgAAAAAAADoNAIsAAAAAAAAdBoBFgAAAAAAADqNAAsAAAAAAACdRoAFAAAAAACATiPAAgAAAAAAQKcRYAEAAAAAAKDTCLAAAAAAAADQaQRYAAAAAAAA6DQCLAAAAAAAAHQaARYAAAAAAAA6jQALAAAAAAAAnUaABQAAAAAAgE4jwAIAAAAAAECnEWABAAAAAACg0wiwAAAAAADQHMmRnKz5PwDVEGABAAAAAPBdd8gdciAHcqzm/94h7yDIAiogwAIAAAAAQESekCdqD670/+6UO3e9ikBvEWABAAAAACAin5JPNRpg3SQ3VV7GKIpkMBjIaDRyen0QBDIYDGQymWz+bTAYOJUoijbvmU6n1tcEQSCj0Ujm87nTcrsUnfq35XJZYCslzefzzefEcez8vuVyKaPRaLMNB4OBDIdDmUwmsl6vc98fx7HMZjMZDoeJ7TUejyutz74iwAIAAAAAQPoRYBUJYxaLxea1euCihzFRFKUWPfRSAVYQBInX6MHTcDiU1WplXRb12jAMM79TD830Za0S+IxGo83n5AVtyng83lq3MAwTQVTauoqIrFarxOttRd++yEeABQAAUMbRkcgdd4jceKPIsWPZ5fhxkRMnRE6e3PVSAwAy9CHAiuN4MyIoL4xRIcxwOEz8e5lQSAVYZsAkcnWkkhplFASBdXSSCrCm06nzd5ZdVt16vd4sl21b2Ewmk817zG28Xq83gVjauur7aDgcJpY9juPEaLai22OfEWABAAAUdXQkcnCQH1yZ5eCAEAsAOqwPAZbItWAq7zbCtKCr7gBLUSGV7TW7CrDUco/H482IqKzb/5bLpdN3qsBuPB5v/U0PDtNGyekj6VxuRwQBFgAAQHEnThQPr1Q5cWLXSw8ASNGXAEsPWdLCD/32QTNEaSrAUqOdBoPB1u11uwqwVGi1Wq02I6uybt1T4VPWeopcC6CCIEj8exzHzsustgm3ErohwAIAACjq+PHyAdbBwa6XHgCQoi8Blsi1YGY2m1n/roIY2wihpgIskWvzTZlB1S4CLBX0hWEoIlfnpbKFTrq87arEcSzL5XJruVRwmPUdigrB1PIhGwEWAADw1pmzl+WrL74py7+8IF/4i/P1lbs+Ua3UuSx7Up44eUGe/85FuXxl10cVAJ/1KcBSgZJtTid9FNBisdj6e5MBVtrrdhFgqRBPH+GkAirbdqn6fSLu20kkOZIO+QiwAACAl1bPvym/82dnKZ6VTz/2urxweGnXhxcAT/UpwNJv1zNvI0y7vU3JejKeKmYAU1eAlVfSlrVooKRPpK7fzjibzTLnDyPA6i4CLAAA4J2Hv3p+50ELpdly6uWLuz7MAHioTwGWyLWJxM3b3dRtfGlzK6nQZDgcShRF1mK+t64AKwzD1O+0fXbZQEmFeOYItazgr8r3KQRYzSHAAgAAXjn5nYs7D1cozZfZo+fk4iXuJwRQr74FWLaQRr990JxIXdmHWwjTwr28v2V9n8uoMQKs5hBgAQAAr3xu9UYi6Ljvkdflka9dnUOprnLqB/9hpVLnsuxL+aM/f30rxPr6S4zCAlCvvgVYelilRhOljTzS+R5g5Y2yUrcR2iZPz/o+faSYCsEIsNpDgAUAALxy7xeTIcdXX3xTTh9eqrWUfgLhd0vdy7Mv5TNPJEOsx9YXdn24AfBM3wIske2JylVQlPUUvSYDLPX95i2IbQZYk8nEab4t2+eqYCpvOdPCp7z5x2yv5SmEbgiwAACAN86dv5IIOH7vS+caCVIIsHZTnjyVnJj/80++setDDoBn+hhgLRaLTQiijzyK4zj1PU0FWPr3m7cvthlgqcnbs+b4Uk8jHI/Hifeq8CsvVEoLsPRRcXnLnBb2wY4ACwAAeIMAy+9CgAWgaX0MsEQkEcZkPWFPaSLAiuN4M3rJ9pq2AiwV6AVBkBnipb1OD+GyljXr9j+1H4bDYeoyqNFXabc5YhsBFgAA8AYBlt+FAAtA0/oaYJm3zC0Wi8zX1x1gLRaLTXgVBIE1kGkrwFJPYDRHVtmokVrz+Tzx72qOLDU6ygyh1uv15ntsAVYcx4lRYPqyx3G82ZaMviqGAAsAAHiDAMvvQoAFoGl9DbD0UUMucy+p12bdYhdFUSJcUaFLEATWiczV56U9+VAFWGEYZn6nGZC5LutqtUpsB5fASwV/tgnv9RBLX27934Ig2Aq/lNVqtRkZl1ZcQjZcQ4AFAAC8QYDldyHAAtC0vgZYItcmH3cZ0eM6wbkeJumjhswQZzQapQY5ihn+ZJUyy7pcLjfL6Dopet7TCtfrtYzH460gKooimc1mubf+xXEss9ksEfSp7VVk9BuuIsACAADeIMDyuxBgAWhanwMswHcEWAAAwBsEWH4XAiwATSPAArqLAAsAAHiDAMvvQoAFoGkEWEB3EWABAABvEGD5XQiwADTtSI4aDbAi2X6CHwA3BFgAAMAbBFh+FwIsAG24W+6WG+VGOV7zf3fKnXIkR7tePaC3CLAAAIA3CLD8LgRYAADsLwIsAADgDQIsvwsBFgAA+4sACwAAeIMAy+9CgAUAwP4iwAIAAN4gwPK7EGABALC/CLAAAIA3CLD8LgRYAADsLwIsAADgDQIsvwsBFgAA+4sACwAAeIMAy+9CgAUAwP4iwAIAAN4gwPK7EGABALC/CLAAAIA3CLD8LgRYAADsLwIsAADgDQIsvwsBFgAA+4sACwAAeGOfA6z186/Ix3/pI/KrP/zz8t7v/dHM8v633yrjd39Qnn7ymzsPpQiwAACACwIsAADgjX0NsNbPvyLBDTfnBldmCW64uVchFgEWAAD7iwALAAB4Y18DrPG7P1g4vFJl/O4P7jyYIsACAAB5CLAAAIA39jXAev/bby0dYAU33LzzYIoACwAA5CHAAgAA3tjXAKtseKXKroMpAiwAAJCHAAsAAHiDAIsACwAA+IkACwAAeIMAiwALAAD4iQALAAB4gwCLAAsAAPiJAAsAAHiDAIsACwAA+MnrACuOY1kul7JcLmW9Xju/b7Vabd4HAAD6gwCLAAsA6vD6q6/JmVMv1VoAVONlgLVarSSKIhkMBokShqEsFovU9y0WCwnDcOt94/FY4jhubwUAAEApBFgEWABQ1ad/5SPyvrf8ROW61Swf+ccDgiygAu8CrNVqJUEQbAKryWQi0+lUhsPhJpCaz+db71ssFpu/R1Ek0+lUxuPx5rOGw+EO1gYAABRBgEWABQBVfPOpde3BlV4+++uTXa8i0FveBVhqBNV4PN7623g8lsFgIEEQbI2oUu+bTqeJf4/jeBNi2YIvAADQHQRYBFgAUMVT8y82GmDd/dN31rKcy+UycaeRq/l8nhi4kfX5+oAONahjNpvl3p0Ux/HWIJIgCGQ0GuVO0zOfz7fupoqiqNC1uLq2n0zyw0L1XS4DVtTyZK3DfD6X0WiUWP7RaESWUBOvAqzVarU5SGwnVRzH1oNOnfxBEFg/dzabbQ48AADQXQRYBFgAUEUfA6y8UEWnh0ppAdZkMtmaVsecmme1Wlnfq98RpV5rBlK2wSZxHG8FXlEUbQVoeeGZngm4BHv6spmDWUxZ2zqOY+s0RmYQx9RE1XgVYKmgKStJVmmsftBNp9PMgEqvHAAAQHcRYFUPsJ45dVbeG31O3vmzY7n+f/q/Msvb3vVhuf2u++XRZw8JsAB4oa8Bli0UMunhTtp1s7o2VoGOHrgsl8tNyGS7q0m/e2k0Gm09SG0+n2/+boZF+kgoMyDSvzfrWl8kedfVYDDInANb/15V0oI5kewAS31OEARbo6309c5bfmTzKsByoQ46/WRSCXNW4kqABQBA9xFgVQuwnjl1Vm64KcoNrsxyw01RKyEWARaApvUtwNIfQpY3ukeFO2lh0Hq9zpw3WiQ5UsoMzdTtiWl3NpmvUcurf29agKS/Jm20mR6gqSAuL9gzA6ysWwnTvl9fJ5eRadxOWN5eBVhpI7TUQesSYDHkDwCA7iLAqhZg3X7X/YXDK1Vuv+t+AiwAvde3ACuKos317Gw2S329Obez7bpYDezIGyWkj/7Sr49VaJT3fjMIcr3jKe+6Xa3XaDRKTB+UdQ2vPlOf7yvt89MCLBXo5d2CqLYPD4grb28CLD3xNFPRIgGW673FAACgfQRY1QKst73rw6UDrBtuigiwAPReHwMsFdxkzfmkh1ZpQZMKYrKCMEWN/NJHE9lGV6Ut+3K5tI7AyrreXq1Wslwut25NVNR1vVomNZl61vroWYAa8BIEgfU7bMuoB2VZtx+a65m2Dsi2FwGWPszRFlI1HWA9/vjjFAqFQqFQWijLx1aJgOOTD74qi0eerb1UDbDqXp6qF1Tqc8qGV6o0sa31Mv/SycT+ve+hb+/8mKNQKMVLl/UtwFKjeWxzPevU9fB8Pk8NsIpc89quofVRXmEYFrpVTp9Dypx7y4UeDqn3qkAta8STuR7q/22jyGzbp+h82QyMqcb7ACvrHl2lSIBVJinddQNBoVAoFMq+FAIsAiwKhdL90mV9C7BUcJI155OavF3NTdVUgKW+S5+XKwgCGY/HMp/PM0Mp21P8RqORzGYzp2vwtAezpd2FlbYe+kT35sgtAqzd8z7AcnlagZrMjkncAQDoN24hrHYLYdUAi1sIAfRdXwMs2wgkRV3vTiYTEWk2wBK5GkZNp9NEkKXCrMlkkhlkzefzzTW8GWZlBVnqu8ynDqp1LzKYRW0f81ZCAqzd8zrA0p+ykHWS5D2hQE9hAQBAdxFgEWABQBV9DbBE7HM+6bf1qTCm6QDLXM7JZLI1KitvvqjVaiWz2WwrzLLdlrhYLBIjzFz/lrUetoEwBFi7522A5RpeieTfG6sOep4WAABAtxFgEWABQBV9DrDUdas+mbv+ZD6lzQDLXGYVZBW5tl6v14k5ssyRWHmjrPSnL7quh+1WQgKs3fMywFKP/3QJr0SSTw6wHUjqoFZDLgEAQDcRYBFgAUAVfQ6wRLYnc7fdWpcWYKnXln0Kofl0QRvbEwfzni5ofqc5cbx5u2FasU0rlBXE6bcSpmUG+vrwFMLmeRdg6Y8QLfLkApXaBkGwOSDVvbscZAAA9EMfA6ynz7wsP/PGL8pbL32fHMv57/rLx+WW87fJl47WBFgEWAAa0PcAS58eR71GH5Glv8YMdNRAkKz5o83v1q+5XUcXma9zHc1le91sNttcx0dRlFrSrunzvlvdSqhuz7Stn3pN3vKr7c6dXeV5F2C5pq/mia4/rdBWijwCFAAA7EbfAqynz7ws1105yA2uzP+uu3KQCLEIsACgHn0PsPRRPip0MYOVtABLf2/a9a9+3WzesqfCIPNJgGnfoYIgtTx5g1BsI7Bcw6O01+UFWPqthGkBlhpEkzW312q1yryVEW68C7CyUlez2MzncxmPx5vXTKdTRl4BANATfQuwbjl/W+HwSv13y/nbCLAIsADUrO8Blsi1u4vSRh2lBVj631SoowdKy+VyEwTZ5qLSl8n21ED9/fqoMH2i+eFwuBUQrdfrxAgo9bl6uJR3za5Gapmj0VxGf6mRaS7TDgVBsBVQzefzxPqhPO8CLAAAsL/6FmBdf/l46QDruisHBFgEWABq5kOAZQZJpqwAS2Q7sDFL1kijxWKxCWv0W/v094dhuPX+1Wq1dUdUFEVbn6WHQyqoy7vlUSQ5V5Y+H5hLgBXHceIpirYAK47jrfU0i+sc3UhHgAUAALzRtwCrbHil/iPAIsACUC8fAiwR++TtSl6ApT5/PB4nAqThcLg1KssmjmOZzWZbgU4URTKbzTLfP5/PZTQabX3vZDJJjLLSR2253pJne1qh6/xb+vbOmuNLLb+53tw2WA8CLAAA4A0CLAIsAKiiLwEWsI8IsAAAgDcIsAiwAKAKAiyguwiwAACANwiwCLAAoAoCLKC7CLAAAIA3CLAIsACgitdffa3RAOvP/vV9u15FoLcIsAAAgDcIsAiwAKCqx6YPyId+5OflA//drbWWz/76RF5/9bVdrx7QWwRYAADAGwRYBFgAAMBPBFgAAMAbBFgEWAAAwE8EWAAAwBsEWARYAADATwRYAADAGwRYBFgAAMBPBFgAAMAbBFgEWAAAwE8EWAAAwBsEWARYAADATwRYAADAGwRYBFgAAMBPBFgAAMAbBFgEWAAAwE8EWAAAwBsEWARYAADATwRYAADAGwRYBFgAAMBPBFgAAMAbBFgEWAAAwE8EWAAAwBsEWARYAADATwRYAADAGwRYBFgAAMBPBFgAAMAbBFgEWAAAwE8EWAAAwBsEWARYAADATwRYAADAGwRYBFgAAMBPBFgAAMAbBFgEWAAAwE8EWAAAwBtpAdZLz31ZvvPsorYi//mxSkV9zg++eKxSUZ/z4R94e6WiPufmn7q9UqlzG5vlxRe+QYAFAMAeI8ACAADe0AOsT39+JS9+8sfkym/9hyK/eYziQXnznutldV9AgAUAwB4iwAIAAN5QAdbD9/+GXP5X/8HOAxdKM+U7kx+Q3128QIAFoDGvvvaGnH7plVoLgGoIsAAAgDfOnb8i9/3pV+XCb33PzkMWSrPl6/f+k2YDrKMjkTvuELnxxvx5zY4fFzlxQuTkyeaWB0BrfuXDn5N/8I8+VHleQLPc8s8/TpAFVHBs1wsAAABQl3Pnr8jJe2/ZCjsu3XO9vPnJt9ZW5L3HKhX1OV/4w2OVivqcrwd/q1JRn7P8wN+rVOrcxma5/NvboeQTf/apZg6koyORg4PiE/QfHBBiAT331Pql2oMrvfz6PQ/uehWB3iLAAgAA3jh3/oq8dvffS4Qcb3zqhyX+yqzWUvUphOpzqj6FUH1O1acQqs+pemFW93ZOlCf/QM5Ovz85CuuPf7mZA+nEifL798SJZpYJQCvmX/xqowHW//Irv1/Lci6XSxkMBqklDEMZj8eyWq2s71evWy6X6dtiPpfRaJT43NFoJPP5vNCyrlarzfun02nq6+I4ljAMZTAYSBRFTss7nU6tr4efCLAAAIA3Xn/lO4mA483fuq6RMIUAawcB1ldm8s0/DRP79zu/++PNHEjHj5ffvwcHzSwTgFb0McCKoihRhsNhInSyBU5ZAVYcxxJFUWZAFkWRxHHsvLwqaBoMBrJer62vmUwmMhgMJAiCrdcQYEGEAAsAAHjk9cNvJAKO13/7ewmwPAqwTn3hQ4n9e3jvO5s5kCruXwD91ccAyyaOYxmPx6nBT1aApcKrIAi2wq/5fC5BEJQKjVSwZnufPkprNptt/Z0ACyIEWAAAwCMEWARYtSDAAvaWLwGWosKo0WiU+Pe0QGg+n2/Cq7TbD1er1SbEKnI7ob7MZkilwq3hcGh9LwEWRAiwAACARwiwCLBqQYAF7C3fAiw9kNKlBUIqSMqaq0rkWnCUFjil0W8TVLcgzmazzfIUnbOLAGu/0MICAABvEGARYNWCAAvYW74FWGmvswVCcRznBknKer3OndPKRp+ofTQayXq93ozmygrNCLAgQoAFAAA8QoBFgFULAixgb/kWYBUZgeX6mVmfUXTZ1YivMAxLfRcB1n6hhQUAAN4gwCLAqgUBFrC3fAuwisyB1VaAJSIyGo0STzXM+wwCLIgQYAEAAI8QYBFg1YIAC9hbvgRYq9UqERK5PIWwzQBLf+qgyzxaBFgQIcACAAAeIcAiwKoFARawt/oYYGWVIAisTwrcdYClRoapslgsSn0XAdZ+oYUFAADeIMAiwKoFARawt/oYYEVRZC3T6TR1gvVdBlhqXi59Diz9qYRFvosAa7/QwgIAAG8QYBFg1YIAC9hbfQywyrAFQvqTBZt8CqF66uBkMkn8/3g8LrS8IgRY+4YWFgAAeIMAiwCrFgRYwN7a5wBLRDYjoqbTaeb7VXDkMn+VTs3LFYbhZsTVYrHIHc1FgAURAiwAAOARAiwCrFoQYAF7a98DLHV7XxAEqaOwVqvVZtSUbX6tNHpQZc55pebE0oMtl+UlwNovtLAAAMAbBFgEWLUgwAL21r4HWCLXwiTbBPDz+XwTXhUZfaXfKjgajbb+vl6vE7cWui4vAdZ+oYUFAADeIMAiwKoFARawtwiwroZN5lMCzTIcDjMnXTdNJpPcydpns1nqHFwEWBAhwAIAAB4hwCLAqgUBFrC3CLCumc/nmzmr9CceFrlt0FzW2WyW+Vo1B5cZkBFgQYQACwAAeIQAiwCrFgRYwN7qS4AF7CNaWAAA4A0CLAKsWhBgAXuLAAvoLlpYAADgDQIsAqxaEGABe4sAC+guWlgAAOANAiwCrFoQYAF769XX3mg0wPqt+x7d9SoCvUULCwAAvEGARYBVCwIsYK/97meflB/9ubF8/z/9cK3l1+95UF597Y1drx7QW7SwQF8cHYnccYfIjTfmd5yPHxc5cULk5MldLzUAtIoAiwCrFgRYAAB0Di0s0AdHRyIHB8U70AcHhFgA9goBlt8B1otf+GBi/8afIMACAGBf0MICfXDiRPlO9IkTjSzS66++Jp/+ld+QD/3Iu3MvjD7w/bfKve/5NTk89VIjywIACgGW3wHWKw+9P7F/v/U7PyTPfvOiXL5ypd4DiQALAIDOoYUF+uD48fKd6IOD2hfn9Vdfk/e95ebCF0jve8vNhFgAGkWAtX8B1u/82Vn5+INnZfrFc/WVz3yrWqlzWfakPLB6Qx5bX5BXzl3edTUCAOgoAiygJvFfXZavvnhRHltfqL/c8evVSs3L84mPLuVfBr9Xqnzio8tmtlFN5YmTF+Qb8UV57Y2af80H0AoCrP0MsCj+lI8/eFaeeeHNXVclAIAOIsACKnrl3GX5kyff2HmHj1J/efo0HWigbwiwCLAofpRvxJd2XZ0AADqGAAuo4Mxrl3bewaM0W7747PldH2YACiDA2q8A6/Ded8rssXM7byso9Zf7lufkEncTAgA0BFhABZ9j5NVelOe+fXHXhxoARwRYU9UzZAAAIABJREFU+xVgnf/UD8vpw0ty6uVL8nx8sbby5t/4jyqVOpdlH8r622/Kl597c6v9/eYZRmEBAK4hwAJKevHM9uir+5bnZPm187WXZ3/if61U6l6e4U//y0qliW1UV3no2fPy+8vXE/v1j7/8xq4PNwCOCLD2M8Cqu1Tdv00s0z6UL/zF+UT7+5VvXNh1lQIA6BACLKCkp04lfyn806fON9ah61pHuuqF0q47yHnlL791UT7+YPKWlMvcxgD0AgEWAZaP7e6+lEe+lgywHl0TYAEAriHAAkp66NlkJ2tBgFUqwHrm1Fl5b/Q5eefPjnMvjN72rg/L7XfdL48+e9h4J3r2aDLAOnyNBAvoAwIsAiwf2906S1fb3dOHBFgAgGwEWEBJZoD151+/0FiHrmsd6boCrGdOnZUbbooKXyDdcFPUeGeaAAvoJwIsAiwf2926Spfb3dOHBFgAgGwEWEBJBFjVA6zb77q/9EXS7Xfd32gnmgAL6CcCLAIsH9vdukqX293ThwRYAIBsBFhASQRY1QOst73rw6U70jfcFDXaiSbAAvqJAIsAy8d2t67S5Xb39CEBFgAgGwEWUBIBVvUAq+qFUpOdaAIsoJ8IsAiwfGx36ypdbndPHxJgAQCyEWABJRFgEWAB6B4CLAIsH9vdukqX293ThwRYAIBsBFhASQRYBFgAuocAiwDLx3a3rtLldvf0IQEWACCb9wFWHMcyn89lNBrlvnYymUgURZkFUAiwCLAAdA8BFgGWj+1uXaXL7e7pQwIsAEA2LwMsPbQaDAabkmc4HCZebyuAQoBFgAWgewiwCLB8bHfrKl1ud08fEmABALJ5F2DN5/NE4BQEgXP4pF63XC5TC6AQYBFgAegeAiwCLB/b3bpKl9vd04cEWOiWCxevyNk36i0AqvEuwJpOpxKGoUwmE1mtVrJcLgsHWIALAiwCLADdQ4BFgOVju3v68JKsn39FPv5LH5Ff/eGfz92f73/7rTJ+9wfl6Se/mfiMLre7pw8JsNAdj3/9gvzuw8m+YB3lc6s3CLKACrwLsOI4Tvy/a4C1Wq1kMBhIGIZNLh48QoBFgAWgewiwCLB8bHfXz78iwQ03F96vwQ03J0KsLre7pw8JsNANZ85erj240svqeY5roCzvAiyTa4ClXsdE7XDV1wDr6TMvy8+88Yvy1kvfl3thdP3l43LL+dvkS0drAiwCLKAXCLAIsLrW7tZRxu/+YOl9O373B3vR7hJgoStOv3yp0QDr3z79Ri3LqV/nFhmEoU+5Y177TqfT3Dmh9Wl3lCiKrK8Jw1DG43HuVDzq/dPpNHf5x+OxDAYDGQ6HzuucZT6fJ5Y/CAIZjUayWCwKfU4cx5vpi2azWe7r1QCawWCQ+C7b9k0ThqEMBgOZTCaFlrXPCLC+a7FYbE7i2Wwmo9FIoiiS0Wgk8/m8paVFn/QxwHr6zMty3ZWDwhdI1105SIRYBFgAuooAiwCrS+1uXeX9b7+19L4Nbri5F+0uARa6oo8BlmvgIZJ8cFlagBUEgURRlFlWq9XmfSoACsNw83fzAWmj0Wjrbinz/S4Blj7H9Xq9dlpnmziOcx/ilrXMNkXCtclkYg0fXfenHoDt011kBFjflZc2D4fDQgcv/NfHAOuW87eVvki65fxtBFgAOo8AiwCrS+1uXWUf2l0CLHRFXwOs8Xic+x499MgKsIrelZQVQM3n803olBbsuAZYavSY+rwqI49UeBUEQWLAShzHiWUejUbOn6nvk7xwLW30lGuApcIytZxFR4z1FQHWd+lp83w+3zx1UA+2uL0Quj4GWNdfPl76Ium6Kwd71ZEmwAL6iQCLAKtL7S4BFgEW+qdvAZYKQgaDQe6AC32EUFsBlkjy9jrba1wDLP11VUYe6df+aUGTHva5jm4TuRZMZd1GqH+2+f0u32luT9cA0wcEWJr1em096dXthYPBIDFU0tXjjz9O8bD84cMvJhqjP3r4lCweebaRUrUjrT6n6oWS+pyqHWn1OVU70k1t78Ujz8r0wTOJ/fvQo0/t/JijUCj55ctf/Gwi4Dj3298rTz7wkdpL1XpZfU7Vell9TtV6WX1O1Xq5iW2tl+c+/YuJ/XvmE/99p9vdxSPPyv2PPyr/+Fu3yd8/95bc/fl3zn+v/Fj8j+ST/+5PEp+xD+3u4pFn5d88fDrZt/rSCzuvUyjNlC7rW4ClbtnLC0300EONZGorwBJJjp4q8/71ep14vwrhyow8cgmZRK4FfkVGYbmEa+r2QduINJcAS21LdYuja4DpAwIsR+oEcZmQzbTrBoLSTCHA8rsjTYBFofSzEGARYHWp3b3/8Uflb166rvB+/ZuXrkuEWPvQ7hJg7Vfpsj4GWCrQyApN9NAqLahqMsASuTZ/lRnOuLzfHGk0m80Kh0siydFPeYFPmSxBBW1Zg19UgGaba9slwFLbS71/NBqVzir6hgDLUZGJ5bAf+ngLYdULpX26lYFbCIF+4hbCcoVbCJtpd5l7klsI0T99C7DUKB4ViqQFH2pAxnw+31mAlfY6l/er9VMjrvSgqMjII5ewT9FHNxW5jVCtj22OLv3uLtty532fbb3VOtX1ZMYuI8CSqwfBdDrNTCwJsGAiwPK7I02ABfQTARYBVpfaXeaeJMBC//QtwFLXuVlzIalRR+r2u7wAK6+UGUGV9bq896t1NW8/LDPyqGhIVybAygrJ8m5LzPs+tfzm+9XotjJTHvUJAdZ3pU2ippiJL0CA5XdHmgAL6CcCLAIs2t1+trsEWOiKvgZYWSOSVGiiRgTlBVhBEGzm1rIVMyRpOsAyl18pMprKXMcmAyx95Ja5rfKeGpj3fWm5hNpGvk/mToD1XSq9tSWhapK1IAj2YmI0uCHA8rsjTYAF9BMBFgEW7W4/210CLHRFXwMsEfuIJH3ydjVYo0+3EGaFQVl/S1M1wFLLahaTLXRTtw/aJrJP+z5d1vtdPtsHBFjftV6vNyd2GIYymUxkOp1u7hVOm2QN+4sAy++ONAEW0E8EWARYtLv9bHcJsNAVfQ6wVIihj0jSn1in9CnAyhtlpUI715FHRUdtmYHSZDKxjkoz2fZF2kiyrO/T5Y2y0p8y6SsCLM16vd6cAHoJw5BbB7GFAMvvjjQBFtBPBFgEWLS7/Wx3CbDQFX0OsES2J3O33XK2qwBLLa95bZ31fn1ASVZxvVuq6acQ6vRtr4+EyxotlhZg6aPN8krR/dcn3gdYcRzLcrksfM+qek/anFgAAZbfHWkCLKCfCLAIsGh3+9nuEmChK/oeYOmTuavXmKONdhFgqZFPtlvc0t6vh01Zc3IVHXmkXp83+XvehOt51FRE4/HY+UmBaQHWbDbbbL+sbaHe72uO4X2ABTSFAMvvjjQBFtBPBFgEWLS7/Wx3CbDQFX0PsPTJ3NXdRWYw1HaAtVqtNqGR7TVp71cBUN7yuL5O0SerTwt69PCs7N1Yal8EQeD8xMS0AEuNRMsb5eb6ur4iwAJKIsDyuyNNgAX0EwEWARbtbj/bXQIsdEXfAyyRayOH0kbjtBVgxXEs8/l8E16ljT5Ke7/ryCo9bHIdeaSCHtt0Qfoylx19ZX6P622LtgCryPqpkVpFnszYJwRYQEkEWH53pAmwgH4iwCLAot3tZ7tLgIWu8CHA0v9mC2DyAqy829SiKErM46QCqDAMN39X8z/py5EW3tgCLP2WQ5e5rVRQlDVBui6O49z5tbKW2ZVaD9cwzBZgqUDSJVjU58rycR5vAiygJAIsvzvSBFhAPxFgEWDR7vaz3SXAQlf4EGCJ2CdvV/ICLJeiByz63Et6CcNwMxdXFluApf6tqacL6u/Tlz8Igs3oqzAMMydcd1E0UDK3rz75u+scX3lPK+wzAiygJAIsvzvSBFhAPxFgEWDR7vaz3SXAQlf0JcBCc9brdWJ0lmtwhOYRYAElEWD53ZEmwAL6iQCLAIt2t5/tLgEWuoIACyJXRz6pkUxhGHr7VL++IcACSiLA8rsjTYAF9BMBFgEW7W4/210CLHQFARZ08/m88jxYqA8BFlASAZbfHWkCLKCfCLAIsGh3+9nuEmChKy5cvNJogPXMC2/uehWB3iLAAkoiwPK7I02ABfQTARYBFu1uP9tdAix0yddfuih/9Oevy6cePVdrWT1/QS5cvLLr1QN6iwALKIkAy++ONAEW0E8EWARYtLv9bHcJsAAAeQiwgJIIsPzuSBNgAf1EgEWARbvbz3aXAAsAkIcACyiJAMvvjjQBFtBPBFgEWLS7/Wx3CbAAAHkIsICSCLD87kgTYAH9RIBFgEW72892lwALAJCHAAsoiQDL7440ARbQTwRYBFi0u/1sdwmwAAB5CLCAkgiw/O5IE2AB/USARYBFu9vPdpcACwCQhwALKIkAy++ONAEW0E8EWARYtLv9bHcJsAAAeQiwgJIIsPzuSBNgAf1EgEWARbvbz3aXAAsAkIcACyiJAMvvjjQBFtBPBFgEWLS7/Wx3CbAAAHkIsICSCLD87kgTYAH9RIBFgEW72892lwALAJCHAAsoiQDL7440ARbQTwRYBFi0u/1sdwmwAAB5CLCAkgiw/O5IE2AB/USARYBFu9vPdpcACwCQhwALKIkAy++ONAEW0E8EWARYtLv9bHcJsAAAeQiwgJIIsPzuSBNgAf1EgEWARbvbz3aXAAsAkIcACyiJAMvvjjQBFtBPBFgEWLS7/Wx3CbAAAHkIsICSzADr2S9/QY4e/X/ktc+/u/YiP3WsUlGf8/89dKxSUZ/zxZ/5u5WK+pyP/u8/UKk0sa3/6gu/JC8/OZUHHnyKAAvoIQIsAiwCLAIsAICfCLCAklSA9W8+96i8OHlnokNN8aM8cd+dBFhAzxBgEWARYBFgAQD8dGzXCwD01UPPnpc/euDhnYcslGbLc/f+JAEW0CMEWARYBFgEWAAAPx3b9QLAX6+/+pp8+ld+Qz70I+/O7Vh94PtvlXvf82tyeOqlXS+2s4eePS8vTf6HnQcslObLw3/4rwiwgJ4gwCLAIsAiwAIA+OnYrhcAfnr91dfkfW+5uXAH631vubk3IdZTX7p/K+i4dM/18toDt9de5B3HKhX1Ob/w1LFKRX3OfTe9pVJRnxP83D+sVJrY1uc+8y659NG/ndivZz72XxNgAT1BgEWARYBFgAXU4sKRyF+drLcAqIQAC4249z2/VrqTde97fm3Xi+/k+QeSnejDP/iJxjrsXCi1e6F05rGPyJXf/GvJEOuVc7s+5AA4IMDys14mwCLAAlr18B0idx/UP7L/D99BkAVUQICFRnzg+28t3cl631tu3vXiO/nOp/7nRIP08n23EGB5dKH0yj3/VWL/vvKNx3Z9yAFwQIDlb71MgEWABbTi5SeanZ7i8Tt3vYZAbxFg+eToSOSOO0RuvDG/c3X8uMiJEyInTzayKFU7Wn1gBlinHggJsDy6UCLAAvqJAMvfepkAiwALaMXJTzUbYH32ptoXeb1ey3g8ljAMZTAYyGAwkDAMZTwey3q9tr5HvW65XGZ+tvm6KIo2/+ZaptOp87rEcSyz2UyGw+Hm/UEQyHg8zlzW6XTqvDzKcrl0fk/edjLXYTqdJtZB7Y/VarX1en05bH83zWazzevjON76jDzr9Xrz2sVi4bxeXUCA5YujI5GDg+KdrIODRkIsAiwulPp+oUSABfQTAZa/9TIBFgEW0IqeBVjz+TwRtIRhmAhOBoOBzOfzrfeVDbAmk4lEUZQo+veZf4uiyPr9NqvVKhHC2cpkMrG+VwVYQRBYl0Evih765L3HJVhS6xAEQeFAT6132vrp1PYej8fWdcmjB2D6Z/QBAZYvTpwo39E6caL2xSHA4kKp7xdKr97zXyZvEX3u0V0fcgAcEGD5Wy8TYBFgAa3oUYC1WCwSwY4ajSNydRTQeDxODarKBlg2RcKTNHEcb4Kf4XCY+D41oikrAFJ/1wOqPHUst269Xqeuw3q9TqzDbDazLn8YhrnfYRs9VWRdVFimllU/brqOAMsXx4+X72gdHNS+OARYXCj1/ULptXv+QWL/fvnRL8mVK7s+6gDkIcDyt14mwCLAAlrRowBLBRBZo3ZGo5E12OlagKXCtuFwmBqo6KPNzFsjuxBgqdsrh8Nh6mvU6KcgCBLrqQdTWaO91PvNoMt1XdTr1C2NaSP0uooAyxcVO1p1I8DiQqnvF0qvT/6LxP794wcekt97+Jx85onXKT0ui6fekCe/8aa8eObSrqsQNIQAy996mQCLAAtoRU8CLBXmmEGISQ829Nd1KcCK49h5eVRIZIZ2uw6wXAMokWsjoMxRWGrdsm7rU7cPmuvvui4qtJrNZpsRfFmBW9cQYPmCAKtVr567IqemtyQao/jz/ycBlkcXShd/5z/bCrD0TjWl/+Xxr3Nh5CMCLH/rZQIsAiygFT0JsFQQ4TKHkW0epy4FWCpICYIg97UquDNHIO06wFIjo1zCoLRl1UNJGz0kM0eguayLfpumer/6f9c5vnaNAKsFly5fkce/fqHZ8r/9arVS8/JE/8e9lUrj26tCeeRrF+QPlq/LyXuTAdZf/ek/J8Dy6EKJAGs/ysNfPb/rJgI1I8Dyt14mwCLAAlrRkwBLjdYp8oQ/XZcCrCLhU9p37TrAKhIo6nOX6fSAyfZ0wMlkkhqSuayLCsj096vldpk8vgsIsFrw0tGlnV+kUeovBFh+XyiZAdbnF1/c+TFHaaY89+2Lu24mUCMCLH/rZQIsAiygFQRYhV9HgFVsf2R9b1YQlnbrYd5nmsuov3+1WjmPfusCAqwWvHBIgOVjIcDy+0LJDLBeWj8qz337ovzFC282Up559lBOBf+3vPTjPykvv+W/zSzf/qEfl9O/+Mvy1cefb2RZ7n7fx+SXf/AXSpW73/exxrZRHeWJkxfkDx87lziXF0+9setmAjUiwPK3XibAIsCq1dGRyB13iNx4Y/4+PX786lO7T55sbnnQHQRYhV/XpQArr6R9VlbJ20Yi9QVYabdTqqDJnMvM5TNFkrcfmu9XwVgfJnMnwGrB6Zcv7jxsoRBgcaFUPcBqqsP+zedelsvfc1B4v17+ngP51hPr2pfn/W+/tfS+DW64ufELnKrlK6ffTJzLf7A8t+tmAjUiwPK3XibAIsCqzdHR1adwF923BweEWPuAAKvw67oUYAVBsJnzy1bSPivrPS7zQ9UVYIlcC5T02wjV7YOj0ajUZ2a9P++zu4QAqwUXLl6RL/3l+UbLM7f8QqWiPudfPP9R+bEXfqFU+RfPf3TzOb/6M/9vpdL09qpSHvnaeXn6hYty7o9/kgDL4wulNgOssz91W+l9e/anbqt9eeq6UDp9eEmeOXVW3ht9Tt75s+Pc/fm2d31Ybr/rfnn02cPGL5I++WAykL54edctBepCgOVvvUyARYBVmxMnyu/fEyeaWSZ0BwFW4dd1KcDqwxxYrmGT/lm2UKvIZ2aNstJHd5mTw3cNAVYLLly80niDX1dH6/rLx0t3sq67ctDIBXBXy7nPEGD5fKHUZoB18e8eL71vL3/PQe3LU9f5+8yps3LDTVHh/XrDTVHjIRYBlr8IsPytlwmwCLBqc7x8uysHB80sE7qjJwGWT08hzHv6nu21Pj6FUDFv91PLmbV9XG5LdCllA9G2EGC1oE8BVtc6Wl0uBFh+Xyi1GWDVdf7WVeo6f2+/6/7S+/b2u+5v9PwlwPIXAZa/9TIBFgFWbSruX3iuJwGWHvrY5kRS9GBDf51LMKUHKVm30VUNguI4dg7U1Mgz86l5uw6w9FFMebccZk3GrgyHw82IKZcnBWaty2g02oR+abdJqu8zg8GuoQZuAQEWARYXSv27UCLAqn7+vu1dHy69b2+4KWr0/CXA8hcBlr/1MgEWAVZtCLCQpScBVhzHEgRB7qgZFV6YwY4KgrLmPVKhUF6oUUcQpEKa4XCYGsip0M52q9uuAyyRa9s0axSWGqkVBEHm7XpqXUej0WY/lwkRXcPBIiHiLlEDt4AAiwCLC6X+XSgRYPl9oUSA5S8CLH/rZQIsv+vl04cEWOiIngRYIslbw6bTaSL4ieN4M5eSLfzQA4/JZLL1Xv2pfmnzLtk+qyw9kBsOh4kQxVwe20ikLgRY6/V6sw7mLZvmOmSNvlKv12/ty7s1MW1dVGDmMrJKhZ0ut6XuCjVwCwiwCLC4UOrfhRIBlt8XSgRY/iLA8rdeJsDyu14+fUiAhY7oUYAlkhyVpIIOdYuaGuljm7jb9t4wDDe3khWZE6muIGi1WiWW3VbSwpUuBFgiV9dBhVhV55lSo9JcAq+0dVHb0+U79UA067bUXaIGbgEBVrUAq6tPMSPA8vtCiQDL7wslAix/EWD5Wy8TYPldL58+JMBCR/QswBK5OvJnPB4nwp/hcCiTyST3qXK294ZhKOPx2PlWsjqDoDiOZTabJYK0IAhkNBplLk9XAiyRa6Ot9HXQt28URU4BUZFAybYu+r+5Pl0w62mFXUAN3AICrPIdrS4/xYwAy+8LJQIsvy+UCLD8RYDlb71MgOV3vXz6kAALHdHDAAv9sFwuN6OzgiDInewd26iBW0CAVb6j1eWnmBFg+X2hRIDl94USAZa/CLD8rZcJsPyul08fEmChIwiw0KD1er0ZmVVktBiuogZuAQFW+Y5Wl59iRoDl94USAZbfF0oEWP4iwPK3XibA8rtePn1IgIWOIMBCC/LmtIIdNXALCLD87GgRYPl9oUSA5ff5S4DlLwIsf+tlAiy/6+XTh5fkz5+7kKibv/D0+WYqCgIsZLlw1GyA9SSjboCyqIFbQIDlZ0eLAMvvCyUCLL/PXwIsfxFg+VsvE2D5XS+fPrwkX/vWxUTd/Dt/dla+/tJFuVJ3RUGAhTxfvVvk928U+cTxesvjd14NyACUQg3cAgIsPztaBFh+Xyj1NcB6+szL8jNv/KK89dL35e7P6y8fl1vO3yZfOlonPmMfzt/WAqyjI5E77hC58cb8fXn8uMiJEyInTza0MPuBAMvfepkAy+96WZXZY69vhVgff/CsfOKhGsufHFYrxufd89Ar8tGHzsjdDx1mlo8+dEbueegV+fhDr9W7Pj0rR2f51QhAOQRYLSDA8rOjRYDl94VSHwOsp8+8LNddOSi8X6+7cpAIsfbh/G0lwDo6Ejk4KL5PDw4IsSogwPK3XibA8rteVuWpU9ujsCh+lTOvEWABKIcAqwUEWH52tAiw/L5Q6mOAdcv520rv21vO37ZX528rAdaJE+X364kTDSzQfiDA8rdeJsDyu17WyyNfuyCfeHA34Qql+fKdVy7tuqkA0FMEWC0gwPKzo0WA5feFUh8DrOsvHy+9b6+7crBX528rAdbx4+X368FBAwu0Hwiw/K2XCbD8rpfN8rVvXZQ/+cp5mT12bueBC4UAC0A3EGC1gADLz44WAZbfF0p9DLA4f91LKwFWxf2Kcgiw/K2X46/M5PDxf53Yv5c+9p/IC985R73sQb2cVU69fEm+EddXLv37f71SUZ/z713+65WK+pzxP/uQDP7THy9Vxv/sQ7VumzbKmxdrn5YfwJ6gh9wCAiw/O1oEWH5fKBFg+X3+EmD5iwDL33pZlcsf/Y+To7Due4ec+fPfkpef/L3aivw3xyoV9Tk/8dyxSkV9zsd++MZKRX3Oz574p5VKndvYLN96/unG+8tdbXff//ZbS5+7wQ03t7bd6ioEWADKoofcAgIsPy+ACbD8vlAiwPL7/CXA8hcBlr/1sirnPvNPEvuY4k+5fPffkle++AH6zSXb3b4UAiwAZR3b9QLsAwIsPy+ACbD8vlAiwPL7/CXA8hcBlr/1sl7e/ORbdx62UJor5+/7IfrNBFgAsOXYrhdgHxBg+XkBTIDl94USAZbf5y8Blr8IsPytl/Xy8r/7XXlj9qM7D1oozZW/+rfvpd0lwAKAhGO7XoB9QIDl5wUwAZbfF0oEWH6fvwRY/iLA8rdetpVXvniXnP3sT8v5+/5HufD7P1BbkZ87Vqmoz/mDB45VKupznnzP365U1Of88S+/tVKpcxtvbfPf/GtbIda3nn+KdpcACwA26CG3gADLzwtgAiy/L5QIsPw+fwmw/EWA5W+93GZh/7a/f19eTeXix/9+4vw9/PI9tLsEWACwQQ+5BQRYfl4AE2D53ZEmwPL7/CXA8hcBlr/1cpuF/bub/Xv2M7cm+1aL99DuEmABwAY95BYQYPl5AUyA5XdHmgDL7/OXAMtfBFj+1sttFvbvbvbvaw/cnjh/X/v8u2l3CbAAYIMecgsIsPy8ACbA8rsjTYDl9/lLgOUvAix/6+U2C/uXAKuP7W5fCgEWgLLoIbeAAMvPC2ACLL870gRYfp+/BFj+IsDyt15us7B/CbD62O72pRBgASjL+x7yYrGQ8XgsQRDkvna9Xm9eOxgMZDAYSBRFMp/PKy0DAZafF8AEWH53pAmw/D5/CbD8RYDlb73cZmH/EmD1sd3tSyHAAlCWlz1kPbRSQdRgMMh8z2q12rw+CAKJokjCMNy8dzwel14eAiw/L4AJsPzuSBNg+X3+EmD5iwDL33q5zcL+JcDqY7t7+vCSPHPqrLw3+py882fHufvzbe/6sNx+1/3y6LOHjba5ZiHAAlCWdz3k/7+9u439HrvvOn89QIAKhD5oJW6qCnXF0oJYJNpABasVq13BIu5aqvRB6aYCoQohBAT001brFipTkFcUTEHuDcVNg6HEpCmmhcRUtC5pqzppmuCUKgVcsZsmENaTIdNkMpmZZA4P5vp6js/Pd787+5zj92tlrTpzzV9/8rnsY398znGe533pJEXUmgJL/lySJKrruv6f13Xd//d1XV/1O1Fg+fkATIHl9400BZbf5y8Flr8osPy9Lm95kC8Flovj7gc/9En1xV8RX5zrF39FvGmJRYEF4Fre3SEXRaHSNFVVVSmlhgXUlKZp+j+jl1ciy7KbZmFRYPn5AEzNvrcUAAAgAElEQVSB5feNNAWW3+cvBZa/KLD8vS5veZAvBZaL4+7Xf8sPXZ3t13/LDz103NUPCiwA1/L+DnlNgVUURb/f1dzPWLOP1hgKLD8fgCmw/L6RpsDy+/ylwPIXBZa/1+UtD/KlwHJx3P2yr/n2q7P94q+IHzru6gcFFoBreX+HvKbAkmWHeZ6P/vuu61YtQ5xCgeXnAzAFlt830hRYfp+/FFj+osDy97q85UG+FFiMu487KLAAXMv7O+Q1BZbsfzVVYCmlKLAYiM8OCiy/b6QpsPw+fymw/EWB5e91ecuDfCmwGHcfd1BgAbiW93fI9y6wrtnInQLLz4GYAsvvG2kKLL/PXwqs2zz3iRfUN3/Hv1Z/4M98z2KOX/61367e9Df/hfrQRz++ye9GgeXvdXnLg3wpsBh3H3dQYAG4lt13yHdAgcVA/KiDAsvvG2kKLL/PXwqs6z33iRfUb/3Ky79y9Vu/Mt6kxKLA8ve6vOVBvhRYjLuPOyiwAFzL3jvkO7l3gdU0zcW/w3ve+35VvfvnH3rcOhDLz7l1IJafc+tALD/n1oH4kf+b/9d/+ocGN1kf+oE/pT7ww9/xkOPWfOXn3Jqv/Jxb85Wfc2u+j/rf+wM//B3qU2/+wkG+P/1jP8D569H5+33v+sSgwHrPe9+n3vve9971uDXXe/8+9zre+A1vuTrTN37DWx7++73vJ//V4Nx9/nt+I9dlT67LWx7ku0++H/n+4cvBD7/9TzDuejLu6sd7fvp9Fz9PAYBSFFhKKaWSJHnoHlgUWH4OxBRYft9IU2D5ff5SYF1//M6v/jtXZ/pb/ui3UmBxXXbiIF8KLMbdxx0UWACuRYGlXvsKYZZlo/++bVs2cV/5/x1pKjRLCK8/XFjKwBJCv8/foy4h/NRzn1D//K9+p/rbv//PLub417/8jeqtb/pW9bEPfXTwM27N9dFYQujvdXnLg3z3yZclhP6Ou/rBEkIA16LAUkoVRaFOp5OK43j2Z4RheNXvQIHl50BMgeX3jTQFlt/n7xELrE899wn1TV/yVRfn+U1f8lWDEosCi+syBRb5PuqgwPJ33NUPCiwA16LAUsMZVm3bnv37NE3V6XRSaZpe9TtQYPk5EFNg+X0jTYHl9/l7xALrrW/61qszfeubvrX/ORRYXJcpsMj3UQcFlr/jrn5QYAG4FgXWU7KRexRFquu60f/+mi8QKkWB5etATIHl9400BZbf5+8RC6y//uVvvDrTb/qSr+p/DgUW12UKLPJ91EGB5e+4qx8UWACuRYH1VNM0KggCdTqdVBAEKo5jFUVR/99eO/tKKQosXwdiCiy/b6QpsPw+f49YYN2aq6DA4rpMgUW+jzoosPwdd/WDAgvAtSiwNG3bqjRNVRiG/X8Tx7Eqy/Km34ECy8+BmALL7xtpCiy/z18KLAosrsvuXZe3PMiXAotx93EHBRaAa3lfYNmAAsvPgZgCy+8baQosv89fCiwKLK7L7l2XtzzIlwKLcfdxBwUWgGtRYG2AAsvPgZgCy+8baQosv89fCiwKLK7L7l2XtzzIlwKLcfdxBwUWgGtRYG2AAsvPgZgCy+8baQosv89fs8B68TMPuPhTYFFgcV129iBfCizG3ccdFFgArkWBtQEKLD8HYgosv2+kKbD8Pn+L9zw/KLA++JGX7n/xp8DapcD6uQ/+wuDcfeHNv4HrsifX5S0P8qXAYtx93EGBBeBaFFgboMDycyCmwPL7RpoCy+/z90d+9oVBgfX2+lPq5z/ysvrFZ+54/M9/6Lbjnr/LMy+rv/bHvvGmQ37O7/9zb73puPf/u/Tjgx9+Sf3gj/384Nz99Jt/HddlT67LWx7kS4HFuPu4gwILwLUosDZAgeXnQEyB5feNNAWW3+fvv/vQS4MCi8Of4wd+ZFhgvfy9n8912ZPr8pYH+VJgMe4+7qDAAnAtCqwNUGD5ORC/+PbfM7jJ+vhPfAs30h7dSL/4ttcP8n3mA2/j/PXo/P3Fj31G/fgHP7172cLx+ALrs9/7eVyXPbkub3mQLwUW4+7jDgosANeiwNrAiy+/oj7y0Wcfeqhf+eSmQ37O6158ctMhP+cbv+h/u+mQn/PFf/Cbbzoe8b/1f/7Ih9THf/KvDW6w1Hc9Uc/823/CjbRHN9LPv2M4w+6lt/529ex7/z7nr+Pnr3kTXf9HSizfDgosf6/LWx7kS4FFgUWBBcA+FFgbeOlDP3pWdnD4dbz4ttdzI+3ZjfTHf/Jbdv97xXH/45V/8Dnq02//veq5dwX9jfR/+C8vqfe0L6of/dkX1Dvff7/jx/5GftNxz9/lne9/QSV/u7rpkJ/zf3/3z9503Pv/Xfrxo//uBfWBnxtu4k6B5c91ecuDfCmwKLAosADY58nev8ARUGD5fbzy3b9cPfvT38mNtIc30s+/4w27//3ieNzx4tt+t/roL7z3YTfo93pAutdxlAek//yL/2mQMwWWX9flrQ7ypcCiwKLAAmCfJ3v/Akfw0i8Uuz+ocTzm+Mxbfr167t8E3Eh7eiPd/WyhPvWDf3T3v2ccjzte/P4vp8Dy7AGJAsv/6/IWB/lSYFFgUWABsM+TvX+BI3jpP71DvZJ+zkMP9W1Pbjrk5zz35ic3HfJzXvi7v+ymQ37OJ5JfcdPxiP+tP5u+Tr34T3+nev5fvkE907yNG2mPb6TleO7H/4p64Z/97+rlf/xFnL+On79jJdZz7/pGqx+QKLAosLgub3+QLwUWBRYFFgD7UGBt4MVPdtxoeXqjxY00+ZKvW/k+82+/T738j79o8ID06R/4X6x+QKLAosA6+nnLdfk4+VJg+X19psACcCsKrA1QYPl7o8WNNPmSr3v5PvP+fzR4QHol/TVWPyBRYFFgcd5yXT5KvhRYfl+fKbAA3IoCawMUWP7eaHEjTb7k62a+r3z3rxg8JH34//8lax+QKLAosDhvuS4fJV8KLL+vzxRYAG5FgbUBCix/b7S4kSZf8nUzXwosfx+QKLD8PW+5LvufLwWW39dnCiwAt6LA2gAFlr83WtxIky/5upkvBZa/D0gUWP6et1yX/c+XAsvv6zMFFoBbUWBtgALL3xstbqTJl3zdzJcCy98HJAosf89brsv+50uB5ff1mQILwK0osDZAgeXvjRY30uRLvm7mS4Hl7wMSBZa/5y3XZf/zpcDy+/pMgQXgVhRYG6DA8vdGixtp8iVfN/OlwPL3AYkCy9/zluuy//lSYPl9fabAAnArCqwNUGD5e6PFjTT5kq+b+VJg+fuARIHl73nLddn/fCmw/L4+U2ABuBUF1gYosPy90eJGmnzJ1818KbD8fUCiwPL3vOW67H++FFh+X58psADcigJrAxRY/t5ocSNNvuTrZr4UWP4+IFFg+Xvecl32P18KLL+vzxRYAG5FgbUBCix/b7S4kSZf8nUzXwosfx+QKLD8PW+5Lvuf7y9Vf3lw/n7qX/xxCiyPrs8UWABuRYG1AQosf2+0uJEmX/J1M18KLH8fkCiw/D1vuS77n++z7/n2wfmrvuuJeuYDubXX51vzPdr1mQILwK0osDZAgeXvjRY30uRLvm7mS4Hl7wMSBZa/5y3X5WPk+5nsC89KrM9+z69Vn/3ez7vbof7Wk5sO+TndW57cdMjP+WT8y2865Od87O/+qpuOe/5vPHe8/LEP7v14BsBRFFgboMDy+0aLG2nyJV/38qXAosDivHXvvOW6fIx8P/7j33xWYHH4dbz8X9+39+MZAEc92fsXOAIKLL9vtLiRJl/ydS9fCiwKLM5b985brsvHyfeT/+pP7l6ycDzuePnDP7H34xkARz3Z+xc4Agos/2+0yJd8ydetfCmwKLA4b907b7kuHyvfZ9/9berT3/971Wfe8ut2L1w47nu8/OF37f14BsBRT/b+BY6AAusYN1rkS77k606+FFgUWJy37p23XJePm+8z7/9H6mPv+4d3O9SvfnLTIT/n8154ctMhP+ev/ub/9aZDfs7/9Ie/8abjnv8bzx0vPf/f9n48A+AoCqwNUGAd70aLfMmXfO3OlwKLAovz1r3zlusy+ZKvH/lSYAG4FgXWBiiw/B+IyZd8ydetfCmwKLA4b907b7kuky/5+pEvBRaAa1FgbYACy/+BmHzJl3zdypcCiwKL89a985brMvmSrx/5UmABuBYF1gYosPwfiMmXfMnXrXwpsCiwOG/dO2+5LpMv+fqRLwUWgGtRYG2AAsv/gZh8yZd83crXtQLr5559Rv3pF/6C+m2f+R2LOX7BZ3+TesOnv0791H9rKbAosLw6b7kuky/5+pEvBRaAa1FgbYACy/+BmHzJl3zdytelAuvnnn1Gve6Vz704z9e98rmDEosCi/PW9fOW6zL5kq8f+VJgAbgWBdYGKLD8H4jJl3zJ1618XSqw3vDpr7s60zd8+usosCiwvDlvuS6TL/n6kS8FFoBrUWBtgALL/4GYfMmXfN3K16UC6ws++5uuzvR1r3wuBRYFljfnLddl8iVfP/KlwAJwLQqsDVBg+T8Qky/5kq9b+bpUYN2aKwUWBZYv5y3XZfIlXz/ypcACcC0KrA1QYPk/EJMv+ZKvW/lSYFFgcd66d95yXSZf8vUjXwosANeiwNoABZb/AzH5ki/5upUvBRYFFuete+ct12XyJV8/8qXAAnAtCqwNUGD5PxCTL/mSr1v5UmBRYHHeunfecl0mX/L1I18KLADXosDaAAWW/wMx+ZIv+bqVLwUWBRbnrXvnLddl8iVfP/KlwAJwLQqsDVBg+T8Qky/5kq9b+VJgUWBx3rp33nJdJl/y9SNfCiwA16LA2gAFlv8DMfmSL/m6lS8FFgUW56175y3XZfIlXz/ypcACcC0KrA1QYPk/EJMv+ZKvW/lSYFFgcd66d95yXSZf8vUjXwosANeiwNoABZb/AzH5ki/5upUvBRYFFuete+ct12XyJV8/8qXAAnAtCqwNUGD5PxCTL/mSr1v5UmBRYHHeunfecl0mX/L1I18KLADXosDaAAWW/wMx+ZIv+bqVLwUWBRbnrXvnLddl8iVfP/KlwAJwLQqsDVBg+T8Qky/5kq9b+VJgUWBx3rp33nJdJl/y9SNfCiwA16LA2gAFlv8DMfmSL/m6lS8FFgUW56175y3XZfIlXz/ypcACcC0KrA1QYPk/EJMv+ZKvW/lSYFFgcd66d95yXSZf8vUjXwosANeiwNoABZb/AzH5ki/5upUvBRYFFuete+ct12XyJV8/8qXAAnAtCqwNUGD5PxCTL/mSr1v5UmBRYHHeunfecl0mX/L1I18KLADXosDaAAWW/wMx+ZIv+bqVLwUWBRbnrXvnLddl8iVfP/KlwAJwLQqsDVBg+T8Qky/5kq9b+VJgUWBx3rp33nJdJl/y9SNfCiwA16LA2gAFlv8DMfmSL/m6lS8FFgUW56175y3XZfIlXz/ypcACcC0KrA1QYPk/EJMv+ZKvW/lSYFFgcd66d95yXSZf8vUjXwosANeiwNoABZb/AzH5ki/5upUvBRYFFuete+ct12XyJV8/8qXAAnAtCqwNUGD5PxCTL/mSr1v5UmBRYHHeunfecl0mX/L1I18KLADXosDaAAWW/wMx+ZIv+bqVLwUWBRbnrXvnLddl8iVfP/KlwAJwLQqsDVBg+T8Qky/5kq9b+VJgUWBx3rp33nJdJl/y9SNfCiwA16LA2gAFlv8DMfmSL/m6lS8FFgUW56175y3XZfIlXz/ypcACcC0KrA1QYPk/EJMv+ZKvW/lSYFFgcd66d95yXSZf8vUjXwosANeiwNoABZb/AzH5ki/5upUvBRYFFuete+ct12XyJV8/8qXAAnAtCqwNUGD5PxCTL/mSr1v5UmBRYHHeunfecl0mX/L1I18KLADXosDaAAWW/wMx+ZIv+bqVLwUWBRbnrXvnLddl8iVfP/KlwAJwLQqsDVBg+T8Qky/5kq9b+VJgUWBx3rp33nJdJl/y9SNfCiwA16LA0jRNo+q6nj2uQYHl/0BMvuRLvm7lS4FFgcV56955y3WZfMnXj3wpsABciwJLE8exOp1Os8c1KLD8H4jJl3zJ1618KbAosDhv3TtvuS6TL/n6kS8FFoBrUWBpgiBQp9NJxXE8eVyDAsv/gZh8yZd83cqXAosCi/PWvfOW6zL5kq8f+VJgAbgWBZbmlllWcyiw/B+IyZd8ydetfCmwKLA4b907b7kuky/5+pEvBRaAa1FgPdV1HQUWA7G1B/mSL/ne96DAosDivHXvvOW6TL7k60e+FFgArkWB9VRd1/3ywXujwPJ/ICZf8iVft/KlwKLA4rx177zluky+5OtHvhRYAK5FgfWUWWDJFwmbprn5Z1Ng+T8Qky/5kq9b+b7y3b9yUHJ85KPPUGB5UmD9l//v3xsF1udz3npy3nJdJl/y9SNfCiwA16LAeqooCnU6nVQYhv1m7nKEYaiqqrr6Z1Ng+T8Qky/5kq9b+b70T37boOR49r3fSYHlSYH18Z/6fwbZvvi2381568l5y3WZfMnXj3wpsABciwLrqTzPB4WVfHVQL7PKsrzqZ1Ng+T8Qky/5kq9b+X7qh/7IoORQ3/VEPf/Or1G/9G++4W6H+sonNx3yc/7Ge57cdMjP+ZE3ftFNh/ycv/eXft9Nxz3/NzaP59/x1aO5ct76cd5yXSZf8vUjXwosANeiwHqqrmuVpqnK83zwz7uuU3Ecq9PppIIgUF3XXfyzKbD8H4jJl3zJ1618P/YzqXrlH3zOWdnB4dfx2e/9fPXM+7+P89aT85brMvmSrx/5UmABuNaTvX8BF3Rd18/EumYp4fve/WPqAz/8HQ89bh2I5efcOhDLz7l1IJafc+tA/Oj/3bc6yJd8yff+xy++/Y27Fywcjz3+33/29Zy3np23XJfJl3zdz/dn6nfd/4ENwCE82fsXcIXMwjJnaK1BgeX/QEy+5Eu+bub7Cz/4JvXCm79g96KF477H82/5H9R//KH/i/PW0/OW6zL5kq/b+VJgAbjWk71/AVfcUmCxhPDyw7Wp0ORLvuTrdr7Pvvvb1Cd+5M+rT5b/590O9X88uemQn/MN739y0yE/519+9f84ON7x1b/5ouOT7/xa9cl3fq2K/twfuOmQn/OI45d+9C+qZ9/99zhvD3Leki/5kq+b+bKEEMC1KLCUUm3b9ntcTZECqyiKi38+BZb/AzH5ki/5ki+5HiNX8iVf8nX/IF8KLABuosB6KgzDyS8NNk3Tf4mwaZqLfzYFlv8DMfmSL/mSL7keI1fyJV/ydf8gXwosAG6iwHqqKIp+FlZZlv3XBquq6sutOI6v+tkUWP4PxORLvuRLvuR6jFzJl3zJ1/2DfCmwALiJAkuTZVk/08o8oijqS61LUWD5PxCTL/mSL/mS6zFyJV/yJV/3D/KlwALgJgosQ9M0KssyFcexiuNYpWk6uqzwEh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LLUJalSpJExXGs4jhWeZ6rtm1v+pkUWP4PxORLvuRLvuR6jFzJl3zJ1/2DfCmwALiJAuuprutUFEXqdDqNHmVZXv2zKbD8H4jJl3zJl3zJ9Ri5ki/5kq/7B/lSYAFwEwXWU2maqtPppKIoUnVdK6WUattW5Xnel1jXzsSiwPJ/ICZf8iVf8iXXY+RKvuRLvu4f5EuBBcBNFFjq1aJKSqqmac7+fZIk6nQ6qSzLrvr5FFj+D8TkS77kS77keoxcyZd8ydf9g3wpsAC4iQJLvbrvlcy+GlNVlTqdTioMw6t+PgWW/wMx+ZIv+ZIvuR4jV/IlX/J1/yBfCiwAbqLAUqpfJjg1w0qfoXUNCiz/B2LyJV/yJV9yPUau5Eu+5Ov+Qb4UWADcRIGlXlsimOf55J+hwGIg5kaLfMmXfMmVXMmXfMnX/YN8KbAAuIkCSykVx/HqAmtsj6wlFFj+D8TkS77kS77keoxcyZd8ydf9g3wpsAC4iQJLXVZgyRcKL0GB5f9ATL7kS77kS67HyJV8yZd83T/IlwILgJsosBQFFgOx/Qf5ki/5uneQq5+5ki/5kq/7B/lSYAFwEwWWuqzAusaXfumXqt/1+i/j4ODg4ODg4ODg4OA49PH613/ZtY9tAA6OAku99hXCqQKr67qbCywODg4ODg4ODgL5MXcAACAASURBVA4ODg6OL73l0Q3AgVFgqdcKrDiOR/99XdfqdDqpIAg2/s0AAAAAAABAgaWUapqmL6i6rjv791JwJUmyw28HAAAAAABwbBRYT4VhqE6nk0rTdPDPu65TQRCo0+mkyrLc6bcDAAAAAAA4Lgqsp6qq6ve5iuNY5Xmusizry6soivb+FQEAAAAAAA6JAktTVVU/E0s/0jQdXVoIAAAAAACAx6PAGtG2rarrWtV1vfevAgAAAAAAcHgUWAAAAAAAALAaBRYAAAAAAACsRoEFAAAAAAAAq1FgAQAAAAAAwGoUWAAAAAAAALAaBRYAAAAAAACsRoEFAAAAAAAAq1FgAQAAAAAAwGoUWAAAAAAAALAaBRYAAAAAAACsRoEFAICHsixTaZqqoihUXdd7/zoAAADATSiwAADwTJqm6nQ69UcQBH2J1XWdKstS5XmumqbZ+TcFcIm6rlWWZSpJEpXnuWrbdu9fCQCAzVBgAQDgka7rlFJKNU2j6rpWdV33D7llWaogCAblVpqme/66AFYyi2k58jzf+1cDAGATFFgAABxAWZb9bKw0TVUURZRYgCOkvIqiSJVlqaqqGhRaaZr25TUAAL6iwAIAwHN1XavT6aTCMBwsOZJSixILsJecv1EUnZVUeZ7353BVVfv8ggAAbIQCCwAAzyVJok6n09lm7k3TDJYUUmIB2+q6bnEJYJZlowWVfv6WZfnA3xIAADtQYAEA4DkpqHTy8BsEwWAWByUWsI2u6/qlvHPnXRzHZwU05RUA4IgosLCbtm256fKYbB4NP5VlydevHCLllHx1sG3bvrySf6YvJ0yShP10PCVfoSRfO6xZxit7Xck901x5JWUX/MS9M4Cjo8DCLuTh6XQ6qaIo9v51cGdVVZ09MMMfspwlCIK9fxU8labp4Fwzz7s4jgf758hD7tifk3M3DENKaA/JjJ8kSfb+VfDUUokl/17OybmZVxRY/uLeGQAosLCTruv6QZhNR/0jG84GQcAsHQ/JcrMoivb+VaBey0NmU8nsDP1BuGmavrxqmmbyQTmO435m1tiG0dhflmU3vRiQgiPLsjv+VrjVXIml3zPJMVZeyZ8Lw3CrXxsb4t4ZACiwsKO2bZmd47GmaSivPFbXNeWGJfR9dKR80pcGmqTwMjeOloejOI5V27bkayF99uO1+XRdx8w6S82VWPrM5jiOR/97WWq4tCk83MW9M4Cjo8DCxa6dtjw2KwD+kBtv9mbwU5qms6UItjNWPugl1tJ5KAWWuYRMHn5ZmmKva5Zmy98NZtS5Ya7E0v9dGIaqLEtV17WqqqqfWcfMWL9w7wwAQxRYuIg84FwzkMqbY/ZmsFfbtle/mZeH56k3w9ifLC+7VNd1/bnLm/19yXXUXP6lb+qsLycc07btYCZHnuf9w+8tM3vwOEVR9OXFpUv/9Jk7zLxyw1KJZS4n1M9nzl/7NE1z9axl7p0BYIgCCxdZ87WcKU3TqCRJmKFjoaZpBps3B0FwcU7yBpgZOvapqkqFYTh4c39pTnme82U6CyRJcnb97bpOhWGogiBQdV0PlhNO5axfy2/5e4HHkz0Fry2huq5TaZqy55Vj5u632rbti+c4jrm3slTXdYN7q2teAnHvDABDFFi42CUlFmv17afP3NBLjjXLAdnnyn7mkpM1M3QE+1zZp+s6VVVVn4v8/+u67vM098Sayrmua5WmqUqSRBVFQdYWk9nPa2dgsc+VG9q2VUVRqKIoRsfSW14aYl/msm794N4ZAK5HgYWrrLmp0j/3y5sjO0lGQRD0X7SRt/VLJZa+LIUSy06SURRF/c1w27aryg1ZtsDXrOwl5fPU18jW5Ax3rLkuC8me0sNe+tKwuVwpsdwkew2madq/HCiKgntnALgRBRYmLb2NX7qp0vdZ4XO/dpratNn8ZPfcTXUQBBRYlpIZV2Z5oS9Jmio35O8GGwLba6nQmCux2KjdTWtLLDn3WTZoJ8kxDEOVpulgdiwllh/CMBzdE5R7ZwC4DQUWJqVpunijtDQQ68taYB8pqXT6Q6++d8PYTXVVVZRXlmqaZnRTfZm1EwTB7Awdc6ka7KFncmmJJXuZsSG/veq6VlmWqSRJVJ7nZ9fYNSVW27Y8/FpK/wroJecyJZYbZL+5ufOTe2cAuB4FFkbpMzRuLbFgL8lN309HHnblxku/qWbWhjvkHNZnUOnlVdM0Z+UGe+bYTzb01V1SYukz7yif7aNnObfx8yXLCWEXuQabLwfMDyvMlVjca9nJ/ODCXInMvTMAXIcCC5MuGVz1vRwYiN0hXy6TN31Tbw31h98kSXjwdYAsQ4iiqH9QiqLobLZV13VnD8rMurKXzJo0y8Y1JZZ8tSxJEt7uW0hftluWpaqqapCrvpeO/ucpsewh59nUNVQKDnNmrNxvRVG0mCsvGuym3zubLxvm/iz3zgCwDgUWZq0dXG/9zDf2UVXVYHPvsRtrpdRgKSEbQrtD/7KcnMtjy8b0c1cvvGAfebgdux5TaLhLnzFpnn+y5GxsRgeZ20WW504VF5JzGIZ9zvrHNuSf6bmy1Nc9lxRT+p/l3hkAllFgoSef3TbLiTUDsT5zh5toN8nXccZulmUzUr3wglvkwcq8QZbiMs/zQeEFO+lfqBqbCUmh4SYZQ82CSpb9zuU5V2piW5LjVOkkH0iRrOT/1gstob9YiOOYmc+OubTE4noNAOtQYEF1XXe270YYhoMb6bmBWG6wwzDc+DfHPclbfvOrVVJs8TUrOzVN08+QC4JAZVk2WkLJnzEfkKXYYsNnd+ifZx9DieUeOT/1gnlNeSXI2R769XdsRo3+z2R8HctP7sUoJ+1VVZXKskzFcazyPD/LmyWCAHB/FFgHp2/uK7Nspm6YzHX9dV2rsixX32DDbvoyULkR05eu8PbXPvoD7tIyQMkyCAJVlqWq67ovryif3SKzNubOS73Eopzc39LMRslLxtG58krKLthtzYbrY8WlUq+Nx3meM+vZQmMfxpiaLUeJBQD3RYF1cHLzNFZWjTG/ksOg7JepL2BRTtpJymYpHPVC2Syxpm642dNsX1mWjc5ubJpGhWE4uSH00iwspV49n9nTbH9y7unX0bIsB7nI2BqGoarrevbFEAWWG2R21dx5KlnqX/jVr9Vcm+2j5xPHcb/8T79/MsdVSiwAuB8KrAOb+hrOmv9OZm6YN+VwX57n/dcJ+VqZvWTjX/3BR6nhzI2xEitN037Jr/lVM2xLn/Woz8Awy8YgCM6KLJmFFQTBbIbkuz99Jqs87Jobfeuz6uZeHOh7JsF+S8WF+e9l/L3m3gzbmNtzTh9/zWszJRYA3AcF1oHJTfWaL9wURcEyFEe0bavSNFVhGKowDPvlnvBD13X9rJ0gCEb/zFyJBXt0XafiOJ78YllVVWdfANWLrEuu4diXObt17LyUUnquvJCfQ+buWCouxmY+x3HMddtSci2eon9oY2orDl78AsD1KLAObO3Dj/55b9htak8kNmH3h15ozL2hp8RyT9M0ow82dV2PFlnyoLQ0Cwt20DM0Z04KvewIw7Dfr04vMxmL7dS2rSqKQuV5fvbCb81MrCRJVJqmlBs7appm8txUav3KBX12rblPIfuJAsBtKLAOTG6o1twMy0AMe+lv/YqiUF3XqbZtB8tXkiThQddxZkk5lyclljvWfHFOZlfqRZa+DxrsJeOtfu7O7TU59SKCmTl2yrLsLKswDNkHyTH6PdQYKabWLOGVZeAUkgBwXxRYB6bvuTH3xkmp1wZ12EsebMey1N/c8/DjvkuKKf3PsqeK3fRyau6hxyyy1j5QYR+yp5mcq2tylpcPcRz3y0x5ELaT5CkfXZB9rMauzZRYdpPSaW7bhbF9C8ewxBsAHoMC6+DMzWXHNE1ztuEs7CMzMUxyc0155ZdLSyxzNgD2kabpIAczk7UlllKvFiN5nqsgCDi/Lde27SCfS3KGvfSZ7OZHFqbOR0osu+m5jZVUemE5d82VWXnsHwsA90WBhcGNtPmmSP8aFoOw3caWeU6VV3VdU2Y4oq7rfk8Vc+8Mlgi6RV4YyCfWJT/zIfbScmPuYRn7appmMhtKLPfJi6M1+xpNfZGO7O0k56eZj75dw9S4u/YrsQCAy1FgQSk1vJEOw1ClaarSNJ38kgrsY059n5t5xXIy+03tg5Om6SBPSix36C8E5OFGyiwT5YbbZGacPq6OvQQay7nrOvYrdMTa/UFlFqxZYnFvZaelpb76uCsfWxB1XffXeZYPAsD9UWChV5Zl/zZR3yR4aX8s2EGmq0dRtLhskALLbvrb+SRJVJZl/Q2xPoNHUGK5Qy+xlsopSiw36bnFcTwossYKC/PPszG/O9Z8TEOp1/ah5Dx2y9oSa+ygnASAx6DAwpm6rvuDB2F36NPa54oMKUeyLNvht8QS+crR2Mycuq77jIMgGCxbocRyg/nQMzUDS1BiuUWWiZrnYFEUg5LKZG7KzznsBimjl170Sf6UknYry/KifQllH0L95W8URWy5AQAPRIHlGRlMoyhSQRCoOI556PFI0zT9m9wgCFSWZZP7aphLzeS/l2VLa/bswPaSJJndc04vKs0HYT1f9jjbn5lB13UqDEMVBMFgmQkllhvWFEpT+97oxeVUhrLfXVEUlFeOkDF36RyWYpMZ7fbSszRxDQYAe1BgecRcmqIfcRxzQ+y4qenq5pt6vcSSkivPc27AHCEZz5Evg+p7nun/jvJqf7KHoGTRNI1K03TwAQVzT6w1JVYURZv8/hiSrOaWBcl5OVUsc+3105pzWP4ML47spN83nU4n9iUEAItRYHlEbpDSNO0/2a1vBB1FEQ+2DtP3Ranr+ixbvcSqqmq07AqCgKntllu7p4rcTLMU1D5mMSXn6tgD7iUlVp7nvIjYiTm7dYws/9ULrKnyqm3b/loOu5VlqZIkUUEQqDAMVZIkg9zMc1ifZaVvBp4kyR6/PhboM6/kPmvqvKTEAoD9UWB5QgbgsRsk89PtcE9VVaPLD5b2PSrLUuV5rvI8V2VZ8vDrAHkQWro5lr8TbMZvJ3NG7Nz1d67EYsmRPdaUWPLv27adnXklZRd7ItnN3JtMP/QvRY7NgJfl/uxpZi9zCajkPXfdpcQCgH1RYHlCBlTzrdHa/Rlgp67rVJZlKsuy0X0ZlGLzbt/ohfNclvIAzJeO7CUZrbkGmyVWnuf9fmiUHPZYKrEkM9mHcuohVwposrWXvmxXZi7XdT0oMMaW8Osbesu5DPuM3R/L+LuUmf53gGWhALAtCixPyJs+vcCaKq+apmHZgiP0N7hzM20osdwk56KeV9d1q7KUG2jeANtJ31B/7RLBsVkcfHDBPnMllr4/3dz5Kdd2XizZScrnua/5ynWapYHumbo/vmRmc5qmjL8AsAMKLE9kWTZ4azQ380punGE/c+P2uWKKEssdVVWdvaXXb4TNLM3CWT7JHobh1r86VqrrWoVhqJqmuWifK/mSbBzHKkkSCg5LyTk4VmLpBVeSJIMCkj2R3CD3VHMFhZ4zLwXdUhTF6LVYLy7HcF8FAPujwPKEvDWS6epzD0oUWG65pJjS/yx7I9lJf+iRZUZj56pZXkZRpOI47osvlgXbz5xZt7bEgr3yPB/9QMZciSXX4ziOecngiLFZ7WMoI901df7JOTv255e+RAoAeDwKLI+s2TC4bdvZt0uw06Ullsz8gF30otlc1jumbdvRTYTjOGZZmaWaprlqs3bKDPvJuRiGoSrLUtV1PTsTq67rsyWhp9OrXw4lb7vJXmZLH1GQJaNTe1TCPXKvZc6c1L/0DQDYDwWWQ5qm6d8KBkFwdhNslhzmA64+AMuGpLCPuSeSYImg++T8myus6roePXfruh79d7CDuSx0qkQ2SyyZ4ZGmKQ9GFpMZVVNfe53b2F32upu6tsM++jLtpcymZuzAHm3bqqIoVFEUi2OoOfuO8goA7EKB5QhzOdHUF3DMP5emqcrzvP+KHQOwnZqm6d/46g/A5v4blFhum5r9WNf1YMN+maUBN+gFhrm32VKJJX9u7cMy9iHn59TLn6USC27RP6Yxl6fMamfJvr1kP7M1H1dQ6rWZlkVRUF4BgIUosBwhD0V5nqu6rgdfwBkrscaWLeibvMMeeimlf7FMXy42N9OOB153SKZSarRtOyguoyga5M9MSfvJstAoiga5Lu131XXdoLRkXyy7rdmsmxLLPXVdqzRNVRzHKk3TweycNXnK9Zuv0dlJX/abpungBcNUZrKPbJZllFcAYCEKLAfIA5K5F8NSkVHXtcrzXOV5vmraNLbXtm2foZ6vfIlszUw7Six7lWU5uEnWlwDr5YX5pUE2BnaHPBBNfc1qqZyS5WWcw3aT83WpqJjbEwt2mdpfUGfOrpS9z6qq6v9OsKeoneQeKkmSwfVVz33sfJZ7bs5jALATBZbFuq5TWZb1y//GUGS4TZ+qPka/kTKXlEn2zNywk56dlFOywb7+QDSWvZQfFFh2kw2czYde/dzky4N+kIfhpWWeenHJzBx7ydgbRVH/osEsOoQ+432s8OK+y05yDZ7bs27sHNXPYcorALAPBZbF9Bkac/srUGK5S8qMucz0my1zFt3cF8+wLzl/pwqqudzk4YqHX7vJg44+A8Mslqc2bYdb1u6JpM+YZh87O81tyD+l6zpVFIWK41jFcaySJOH6bDG5Nk/NqIuiaHYmFh/VAAB7UWBZzNyQfe5GixLLPpLJ3E2QZLtEyhD2MLNf0zT9nirXLC3Rb7BhN9nAWb/mRlF0Ntuq67qzvQi5RturbdvRglmfVZmm6VmGelkJe8m+VWMZt22rsizrSyoKZzdJgaXPmNT3K5R/ppdY3F8BgBsosCx3STGl/1m+iLM/WXIytfxTqddmYC1t1i2lBrnaTZ+lseaGWB545Wuh+h5ZzKxzg3ypSqnXztOx3PUCi5cMdsrzfLDEV4qqqY29zT2RpLxi5pXd5Dqr59p13eieWEsb98Me+jVVxmJ5gSj/99gSYHNJKPvFAoDdKLAccGmJFYYhD78WkD3M5sopfR+OOeyJ5A79AXcpV32jfv2/4fx1k8zsMB94ZaaWfFCD8so+enkhs+j0Tfj1JUZVVU3uiUQ5aT85T+XjGXme93nqpaQUksyGtV+apmfnnn4dlo8rjC37lNzZ8woA3ECBZZmmaUbf/rBE0H1pmp7dPMmD7dKNkxQdU5u9wy5rPr8u9K+FLs3Eg91kZoeZozwwk6+dsizrx1Z9/NVLDPPhV74Uq3+JjqWhbjA32peS0pw5qS/9hb308nnqGivnqflyQf4u5HnOiyMAcAQFlgVk6rr5xte8GabEcpf+aXWzxDLLDjNXfVNoMnfHJSUW/KAvG5ZZHFJehWG496+HEfISYerrgl3XDZb2srzID3JuxnGsiqIYzVXf4w52Mpd9Ti3bH/uoir5nHeUVALiDAmtn+gAq6+/1wdhcDkiJ5a65L97oZUcQBCrLMpXn+ex/g/21bdvPwsjz/OztLiXWsZjXc/2c5gHJTnKOzu1bpefKeXwcUj4z9tpJ34JBZlFOncfmWKzvd8feogDgFgqsnek3xXoZVZZlX1SZDz+UWG7ouu7soXWukKqq6mwDYcmfpUf20W+I9SNJkrNzmRLrOPQZtWEYjs6qhD1k1tzSBxf0ZWfwT9M0/QuItm378opyw056edV1XX9+zuU1tkl/HMdcnwHAMRRYO5IH26mNuWVD9rEp7PqyMt7s20fe2I8tOVmaVVVVVb8nUlmW3FxZSM7dIAhUURSqrmuVZdmgWJ76chklFrCtuTFSzs01y8RkPOardH7RXwqyIb/9zPJKqVczXLNUuyxLlSTJ6J6kAAA3UGDtSAbhudk1+o2VOdg2TUN5ZSFzGdHYTRJLA90ln+MeK4/1WRrmUgZKLGB7MhtOztWmaQbnn/4hjaWZrrLEn3HXLzJrUt+6YWlGHvYh+4mOlYvMkASAY6DAehApnuYeVKe+imKSJQ5MZbefXl5J8Th1I0yJ5aaqqkYLqjX75OizPXizDzyWeT2Wpflm+SzX4rkZzXpxDTvJTNgkSVSe52y476mpr33KDMmxc7hpGu6zAMATFFgPon+NaorcNM9tHqvU8A0x7GUWGPKmcK7EpMRyz9ieOZds8lxVFeUVsBFzRuxYSWUWXWMvleRazcwcO43tb0Re/pgqrXRTL4X1lQyUmgDgPgqsB+m6TmVZNrskQd9HZ2lQXSrDsK+xAmPNpqJKUWK5Rs5byXmuvJKyiz1zgP3oS3unZlmNfRFY9iLU96KkfLaPvidSWZaqqqrBuMqHFNwmWU7tFyvkS4R6aTm3DQcAwE0UWBuZ2jByzY2x3HwvDd7Yx1SBITPn1hSPcoPGDZb99BmRdV3PzryiwAL2pX/wRJ9lNVViTc3kMb8uCjvI/dHYPZRcf9fsbwY76efj0r2U5C2rGiivAMBPFFgbkKVkUxuxT325TKlhOcJDsJ3MGTm6S5Z+kq87ZKnC0qbs8udYtgDso65rFYahaprmbKng1H5Xbduqoij6GVhs2m4vmXVjFlSUF+7TZ9atuZfSZ72TPwD4iwJrI3PLxMxPOKdpqvI8V1mW9f+cr5bZbap8misfy7IkV4vpD7HmvlVt2/bnZhAEozMzpNjk4wvA9oqi6Mda/fxcW2LBDWP7HlFeuE8vr7qum92gXTRN039FkvwBwF8UWA9klhZLJZY5q4NNSN0nmZpvhy/Z/wzbk3z0IwgCVRRF/2f0h6QgCFSe56qua1XX9eCrZuQLbEvf82rsAXauxGKZoFvM5fdz5ZWMx7CbWV4ptf6r3fqYTXkFAH6iwHoQGYDN4mJpw+6mafplC0VR8PBrqbZtVy35G/tinV5e8fbfPnp5FcexiuP4bIakaJqmfzNsHrJsCcD2lsbaqS8PpmnKzFiHyPU6DENV1/XszBsKLDtIyTh2no2VV0qNb9A+Rs5pyisA8BcF1gOYX7+Z+/cMsm4xZ8oFQTCboex/Jn8PKK/s1nVdv+GzOStD3xBYP6+7rlNlWfZlVxzHqigKZnIAO7ukxJLrspQhnL9ukGv20swb+XNhGO7wW0InY6m5Kbt8RGFuQ37ZoN0kf77rOjbsBwDPUWDdmb50aG7/G0os9+hLE8xZN1MZ6puKUl7Zreu6Pq+pPPXZWSztBey3psQyX0pwfbaP/pJAX8qtlFJVVQ1mzY6Rvwdct/fXdZ3KsmyyaBorj/V7KZPcm3EvDQDHQIF1R/rUZxls5972UWLZZW5JoGzaHQRBf9NlfnJ9LMO2bQeFJg9HdpIb4CRJFpeY6F8VZYkvsL+la+qasbZpGlXXNTOvLKTnJ4c5S0d/uRCGoSrLUtV1raqq6gvKKIp2/H/FcckXQKekabp4D6xv0G7+czZsB4BjocC6k7F1+3Iztea/Y/Ddj76MZOpBSHIy3/yayxfGMuTNvv3MTduXyAw83uYD+5Jzd2n8ZKx1kywdC8Pw7OvMYyWWuZxQn5lFObk9KZjGlgUqNXwhtHRemuMz5RUAHBMF1h1MbTq55rO/+n/PALwP2Rx06gZLKdXfJOn04ktfgmLmmKYp5ZUD9BJraRNneaiaWq4CYBuXFFOUWO4ZKz/04sL8d23bqjzP++WGSZKQ9Y70jfWn7rHWnpf6PTXlFQAcFwXWjebeLq397K9S88vX8Dhd161aDiZ/Rt8o1PzajX4TZs7UYqmZG9aWWPLnKLCA/V1STC3NmIUdZPnf6XT+NWel5kss2GVNVmvOYbmnLoqC8goADowC6w6m1vfPffZXvmbHTde+ZK+ypWVjYRgOZlFJtubNk/5FqyRJKK4ctKbEYkNgwC5rS6woivqH36WZltiH/sGTubGZEssd9yix5L6LAhoAjo0C64GmPvurD+R87nd/koXMmpKvUulL/qqq6v9v2Zh9bPYNX7Pyw1yJJXt2BEHAAxNgkbUf1cjznIdfi+n3SEvbMFBiuePWEkvuqSmvAODYKLCu0HXdqq8VjX32l3X79tFvioqiOFsaaJICY2z2TRiGKo7jQeEFN+klVhRFKsuy/u9GGIbkC2ysLMv+HIyiaPQF0NQDsL7smyX79rukmKLEcsctJZacw9w7A8CxUWBdoOu6s885m7OrdOZnfymv7GXmOpfP1Mw6Kbbm/k7ALebXCZMkUUVR8IAEbMy8Rs9dq/U/m6apyvO83wCafevccU2JxbJQ+91rTywAwDFRYK2kv70NgmAwvX3uhkmfAk95Za+u61Zv7qvvm5XnuarrejCLi32v/HLJ1wkB3J88zMrS7qZpVJIkq0ssfSYl5bNbLimxGHvdQYkFALgWBdZTS0sKpLzSl43JjJu5B1t560t5ZS+9nNT3sJrL6pLZANhf0zSqKApVluVVS/8osYB9yAuDKIrO/t3S9bqua5WmqUqShGuzpcqyVEmSqCAIVBiGKkmSs/sxlgi6a27LjUtKLM5fAICgwFKvDZCyibdJHl6TJDn7d/oN9NiD7dpCBPuSckOp9W/9ZFlKEAQqSRL2RLJQ0zR9iawf5ib9a1BiAduT67G535X5pTrGWPdMvQiS+y290KDEcsvaLTfW5MqedQAA3eELrKqq+pvgqQdaWapgDqL6soapB1u5yebG2i1MXXefeWOc5/ngXL0mW0osYFtyzurjr5yH8sDL9do9kpm+Gb/MmJta8kmJ5YZLt9wgVwDAJQ5fYC19cU6p126g9TfAcpMlg7H5YKsPwOzLYKe2bVVd15P58FDkLn1PMzO7tm37835sZscSOdfN8xzA/ckLJFm+Lx9HMR909T2xODftpi8LHcupLMv++m3OfNfLjrEvAWN/12y5QYkFAFjr8AWWDKhzU5TNNfgya8schLMsG7w5ZNqznZqmOZuJM/XlQEosNy19EbLruv7vQBAEF98sc24D25BZOULOW/PFg/4hjblzH/uTe6W5MVV/KTi2Jxb52umWcmelqwAAFxFJREFULTf0EuvSF0sAgOM4fIElb231wTZN08GNVdu2g/9b9j0yH3rNG2gKD/voN0hhGPb7I63dsJ1M3TC17FfXdV2fP2/yAfu1bdsv2zdJKVIUBeXGjmSMnVtiPbYsdIyMvWNlCOx0y5YbSr3694f7LADAnMMXWDKVXQZTc2mgSZYvjN1Ay3/bNA1vjyzUtu3osrI1m3lTYrllbNnvGH0vHQB2k/HaHH9lyXAYhjv9ZhDyIi8Igsk/IyXH1IdzhNxvzf0s2OXWLTcAAFhy+AJLqeFgurQ589QnvfV9OWAn/Q39GPnc81Shlabp7Gb/2E6apoMczEwk66WN1ruu6897APbJ87x/wJUZWPp1XN/TjpmU++u6TmVZNvvyQJZ4h2G4WF5wfXYLW24AAB6NAuuppWnNQt8cOkkSVdf1YMNRZufspyzLs09v6yRj89+3bXv2uec4jkd/Dhvy709/w980zeiSFX1m5dKNsTxIAdje3AuBsRnR+oOvfrDxs53MLRmUGt5Hzd1vzS0ZhZ3YcgMA8GgUWGr92nxhztha89/g8SSHqbfwkq+8ue+6bnATFYbh4O8A+6jYaewT3WMz4/RN2qcekvUvCgLYlpx/Yy8GZFweK6bMEivLMsorC+lfnjMLCnMZ2RhZaki5Ya+5F0RsuQEAeAQKLPXqIDu1Nn9KVVX9Q3QcxwzAFsiyTEVRNDlLSi+r4jju3wAHQTC4QZa/A+y7YS+9xJp6wDGLLvPP1HXd/x1gZh2wPTk/zbF2rrwSsuQbdpvbP1K/3wrDUJVlqeq6VlVV9S8g2JbBPl3Xjc5aN18UseUGAOARKLBGrC2xsK+5N+4yu8r8Z/oMqyAIJt/cU2DZTf+a5NwsK7Pokll2S+UXgMfTl/pKiSznNksC/bFUYunX8jVL+bEf88WQfk9l5suWGwCARzhsgbW0YTcllt3kIWdp5s3UZ5rn3tyzrMxuXdf1+2rUdT24mZ4qsfI8P3tICsOQGRzAzuQBWL/eNk1DceGZuRKr6zpVFIWK41jFcaySJKHcsNTY+WrOyNJfHrLlBgDg3g5XYE1NfR67WabEstfczbBS12cnxVgQBCwrs1DTNCrLskH5bL4RntsUuq7r2eIawLZkFtbYRs9wi3xIJY7jwdcjxdK4DbvN7Wmlb71gjq9suQEAuKdDFVjmg+7cLB1BiWWve5RYaZr2N9vcXNutbdt+FtXY8tC1JRaA7VVVNflSQGZ1TH2AA3Yzl2rPfVCFcdZdsim/metceQUAwL0dqsAaK6zWDLaUWPa6pcTS91/R91Li7aCdZBP+JElG//1ciSVfngSwPfM6bBZZMrODWVju0a+7SZKoqqpUURSz90qUWG6SMXhsiaA55tZ1rfI8ZyY7AODuDlNgVVU1+/Cr1GvLi8bIIM3Nln1uKbHatlV5nqs8z1VZljw8WajrOpUkicqyTJ1Op8XN+/USK8/z/lPszO4A9lGW5dkMHbPIkus456lbJLdLX+5RYtlPttyQMVde+oVhqJSan3klZRf7TAIA7s2bAqtpmtHP+AoZTM3ZNWMbPIdhOPpzeJNkLykp7r0nFvanf+VobO8N09hyFvY0A/ZX1/XZV8ukyGrblllYDpI9I8fUdd0v0x+beSclFgWWnfR9q4TcK8t5PLVsUF44UWABAO7NmwJLBtOpB9yx5Uf653zlc8Dyf0dRtNWvjiuNbchPieUf2VhfslvzcCvFtHzRin05gO3JF1/Nc3aqyGIvLPfoM3KEvFAcW6I/9ncB9tFnW+mZyT5Yc+VV13WzxSYAALfwpsCSJQpT+xfp+x1FUaTCMBxsNCoDtP6wzEOvvfRZNvJVG3nbS4nlH/28jKKIGRqAxaqqGoyxcr01z9u2bUdfQjALyx1yXU7T9GwMlrG5qqr+z2VZtvevjAVpmvZF1dg9tZ6x+bXJtm37ezP2ngQAPIKzBdbSze3YJ5xlSrMcSZKMLiuSN4cUWPaa23djbYnFsjK3UGIB9tNfEsRxvLjUSKnxIotlZW6Q2e36EYbhWfEh+5CuWQaO/Zh5TtHPV1nBoM+64wUhAOBRnCyw5EF26gZXBtaxh9y2bUeXNOj/fmxKPLZTluViebi0nGxNiUVBaa+pc5QSC7CXzHQ2y6qmaVZdb2XpL2OwW8qy7JdrT30MRYpNZmDZzdxDcu6rzEVRnM20DIKAmVcAgIdyssBaKieufcjVB+65QRuPM/dVG6EvB53DV47c0jTNYDN+eYg1s6PEAuwkMzBu3deIzb3tIyWVzKIam+U+peu6vuhg1rP9zK/5LpXP8gVv9jMDAGzByQJLqfuUWGVZqjAMVZ7nKsuywV4O2MfaGyfJfulmeOnrhLCDfr4GQXD2FcE4jgfnMCUWYJ81LxaUevU6r39QxSQzoVluZoepj6VMfbG5qqp+bK7rur+eszm/Oy4tsQAA2IqzBZZSt5VY8pUU84aMG6z9rblxkjfBcw9BSp3v58DbX/u0bdufi/rSA3050dg5TIkF2GVtgSXX77mZzmt/Fh5L9g6Noqgfi6uqGozReo76HmjmJv6wU9M0o/dGlFgAABs5XWApdXuJVRSFyvNcFUVBuWGRpRsnfRnh3Mwqufkuy5IZWJaSc3hq3wzZ/Hds/xQ5v7m5BvYny8SWluBLMT31wqhpmv7aj/3oe4KaLwimxuCmaQabec99HRr76bpOpWk6eJEbBMHZ0lBKLACAbZwvsJRaXibGTA03Ld046V+VHCs/JHeWodhNHnrnzkv9rb5ZNK/dIBrAY+kbsM+dz0VRTBZY+nWfGdH7kuuumYN+T8WLIfeYG7XrhePY0lBKLACATZwtsOTt0dhUdUos98nsOPNTzeaNk/7v4zhWVVWpuq5VWZZ93rz9tduly454qAX2V9f1WZmsL82fG2flpdPUg3Capiw5s8DYTLmp8mrpC8+wh5RRaZoO8tLvm8z7LUosAIAtnCyw9IFULy0e9XVCbEvPKQxDFcdxP0tn7MbJ3OeKfTfcsnbZkcwGYEYdsJ88zwfLjpY+sGBer+U8jqJo618dF5Ll23LNnZt5JeMwX6Kzm5x/U/uHNk3Tj8nmOarfezPzDgCwFycLLCmqxsqJS0osZubYZ25D77m3f23bqjRNB8UmN1hukHN26YFW9lxZ2rgfwGPo46s85C59YEGux3meM4PDMV3XDT5wM7dskALLDXIOz93/zhWVXddx7wwA2JV1BVbTNIvFg9xQTc2gWlNiUW7YSbJb2huFByB/yEbBSzPm5AFparN3AI8jew4mSdKPvXVdT85qlpcK5qzYOI75YIpD9L0m52berNnLEPuTpfhLRaOMt8x4BgDYxqoCa83GoPqXb+YslViwk9wET91cUWK5qW1blWWZiuNYJUmiiqI423tDL7HMhyD9a4M8IAHbmvsanb6Ee2xpvuyNVNc112tLyayaPM/P9rEyx9yxsVnut8yvxGJ75nlmno9rs9JfLAEAYBOrCiyl1hVPU18jMy19nRD2WSqwlKLEco25nEjflF9fiqCXWEEQqCzLVJ7nlNHAzqa+GqjvZ8X+km4yZ1jJ9VfPeuyrdXmeqzzPB/slkfu+9Bc9cl9kfhBBztkgCBbvoeXPAQBgE+sKLKWWSyyZAr20F465uTfLFuwnpePS5uv6TDxKLHvpe5qlaaryPFdZlg0KLf0cr6pqsLfOVNkFYDsyluqzNvTyquu6s83bGW/tJ/daQRD0RcfU3mZd1w1eCuqHvqwU+zFf7un3U3o+a0pH9pwEANjKygJLqfkSSy8v5mZkyJvFsiyZueEIPdu5WVjy5+TNPwWWneQ8HtsIdu4cl+UseZ6rsix5OAI2phdQUlbJiwUpps0HYPlqnTxAM+7aS0rJsRJDZtyNfVyjbdv+2pznOWOvZczZcmMF1FLZrP8MNuUHANjG2gJLqfkSS5/2PrapswzQbEDpHnlrOFdMyc1327a86beQzMiI43j2HNTPcR6EADvI+KlfW/UlZXLemg+3+guINTNpsR8pMKZeDuhl5NhHVWAvfVyduo8yl/aPzZDm/AUA2MjaAqssy9mlRkoNB+k4jlVVVaqua1WWZf/fsezITlVV9Zt6y8axwpwGbxaUMhsgDMOtf22sIPnJXhxLDz+yJJiyGbDD0lJuGV9Ncm2uqoqvhVqsaZpV11yZicXHM9wh98Vpmi7uFSovmcaWhVJaAgBsZV2BZZYXcRwPpkObJZa5zxVvf+1mTm/XD/3z6uafC8Pw7O8CU9vtpZfLS1870mdt8JAE7E/OyaniYux87bqu31uH89hu+hL8JZIpLwPd0DRNf++79oM3TdP0S0KLomBWOwDAatYVWDLYmptOzi0nbNt28LYpjmP23rCQfjMlGZVlOTvdPc/zsy/YsbeKGy75eqBkTCkJ2EFmYY3NxJBZG1EUqaqqVFVVg7Ebduu6rr82L5UVsl0DM3LslqbpaEHFV5sBAL6xqsCS5QdT09oveSCGffSp7SZ9PwbzrX/Xdaqua5Xnuaqqirf7Dll7zlJgAXZp23ZyFpa5f46+4TfXZzesXbots9y557KXZDRVUM2VWBRaAADXWFVgycPu3Js+Six3yc3TFPmyFW/x3dM0jarrevThdemcleUs7GkGPIZ8VGHM3AycuTG5aZp+llYURczQsVhd17Mb7s+Nt7KEkGVl9lozy8r8M2VZqrquVRAE3G8BAJziXIGl/zlKLHfIzfLS2179ppobZvs1TdM/4Oh7mZk30FPnbFVVfHABeDB5cDXPMZlJFYbh6Fiqz8KCe8wl+OZHNWTW++l0UkmSDMbcrutmZ03DLpeWWGzYDgBwlVUFlnzxZs1MDH3wpcSy3yWzbOQGi1ztNrWMaOq81EusMAwHS0Ypr4DHkXNt7CMo+jk8VmTJecv12C2Sm/kxHHOZp15iyQuIOI77vxcsC3XH2hLrko+sAABgG6sKrK7r+pumpTdCcmPFjbU71n49UPZz4K2g3WTmVVEU/T+r63rwWe65Eks2gObhCHistm0HJbF5zpVlOZhJqRdZMguLJb7ukDHULJ+mrrfmdVsvN7g+22du3yo2bQcA+M6qAkup12ZhzRVTMpunLEuWmTlEyoswDGdviuWrR8zKsZecg1Mlo15UmTmyBBjYT1mWkw+2ZVkOlhhJkcUsLHfIi8CxzfeXtG3b75dFcWWnNE0XiylKLACAz3YpsKqqUlmWqTiOVZ7nZzNyzOnN+o2UvmyJ8spOTdOoPM9VnueDjPRN2qeWJdxy843H67quP29Pp9NsRvoSFvPPUWIB21v7YGvOyJHrNrOw7Ld2v0mlXh2rWULmjkuKKUosAICvNi2wpjaQlJstvezQH3BlDwf9hprlZfaRcsPMVi8o9QLS3G+lruv+7wf52kmKKznm6EuC9WWGghIL2I6Mr5c82NZ13X9pcO0ScOxrbYGlX595WeSOS87fpmkG99GUWAAAH2xWYOmDbhzHqizLwdKEsQG2qqqzL5yx6aSd9Hzlk+pRFI1+vWhp82++eGS3S4onWQ6aJMnNPwvAdcxlR5fOzmjbVqVpyobeDpA9y9YUU/LCiVLSLWvP367rBjMoGWMBAD7YrMCa+xyzXmiMLTeq61oVRcGeVxaTG2E937mb567rVJ7ng4JSNvWG/dYWT/KFq7nZADwYA48j56D5tU+WGPlLxuOpFwdCZtdRYLlnzfkr535VVdxbAQC8sVmBJYPsFH1/JGbguEXe+EZRNPnvi6IY3e8M7lpTYskMrKVzmvIKuD/Zj3DqoxiUWH6SZYRz196u61QYhrP3ZdiP+ZIvSZKz83Pu/JUXw+wnCgDwzSYF1to9GfSbLmZauUNyM5d2yrITloC6qes6VRSFiuNYpWk6Wj7OlVh8cAHYj8y+iKJodvN1Siw/Sf5Sfkx9SIPx2D5T+8WOnZ/m+ZtlmcqyrB972U8UAOCbTQusNV8wkoGYtfrukHzl5kreHOqbted5PtgMmIcku03tUzZ2XppfDZWvjLK3FbAf/bxcGnspsfykl1hBEKgkSVSWZf2sHpZu20c/F7MsU23bqqqqZs/PqcKL1QwAAB9tuoRwzV4LstyBt0ZuGdtsPwiCs6/PSYlFvvbSy6ssy1RZloOvSy6VWPrDEg/CwH4u+UiCWWIxa9IPdV2Pfh04yzLKKwvJPbA5M07/auTcnldJkkzOmAYAwAebb+IehuHsTZPM3GDDSbc0TdPfJIdhOHlzLPkyK8deUkaaN8BLD8N8URCwzzUlFjM3/NM0jarrWtV1TTlpMRl/p5Z8LpVYAAD47u4Flmwam+f54CZJ36R9atq6vGFi00k/ka/9qqoaXXowtkSBEgtww6UlFoB9yHmq07/izXJfAMDR3a3A6rpudJq6PotDX5oUhuHgRrqu635QZnmZH8wCU/I1lxXCHmNLePUb5rIsmYkFWEb/WlkYhipN07NZNpyXgP3kHlnunYuiOHupJF+QlPOZeyoAwJHcpcDSH3CjKFJ5nk8uQ5jaHJpNJ/2ifwFLLzbJ1z76g64UWPoXQyU//aHX3LjdxMMysI2xL73K7Azz3OO8BOyW53l/bsqs9bGPMJgvjNl2AwBwFHcpsGQgNd8QTZGv1OlvkKIoYgD2iP4VuqkN3bE/KZTl3JWlvrIsQYpIc1akfHlSP39N8rDMl66Ax5DCWcbPuq5VWZaDsZUSC3DT1Pir1Ktf7I6iqP/QCgAAR3FzgdW27eQDrPz7oihUnud8FeVg2rbtN42FneRBN0mSvmTSyyaZWWkWUFJgJUkyuw9HnueUV8CDyOyMsXNsrqjS/x3XZ8BOU1/llvGXGe0AgCO6ucCSgdRcRtS27ejShrHlRgC21bat6rputnxWanxDWaVeewBmA1lge2VZqqZpFmdR6V8uG9sTiwdgwF4yAysIgr5oruv6bJ8sAACO5G4FlszCkOWB+mbteZ6rJEn6h2EeeoH9yJ51+sbsU+Q81v+M3FSP7csB4LHM5btLD7Eyy5KyCnCP+fVf9hMFABzdXfbA0vfbmNvzSEosvjII7Mf8kMJcgSVLGGSmln4zzZ51wD702c1LewtSOAPuMr/wzX6iAICju0uB1TRNP8CGYaiyLBvdk0M29mbDSWBfeom1tMm6uRQ4CALKK2Bnazdjl30qx5YCA3BD27asXgAAQN2pwFpDPgccBAGbOgMWuKTEappG5Xmuqqri/AUssabE0pf5AwAAAC57WIGlbxjbtm2/9Iipz4A9LimxANhnqcRi6T4AAAB88ZACS/bciKJosHafTScB+1BiAW4z98Tquk7Vdd2Pv5zXAAAA8MFDCizZ64pNJwE3UGIBbjP3qpNjak9KAAAAwDUPXUJY1/XiJ74B2IESC3CbXmIx4xkAAAC+2WwTdwD200usOI73/nUAXGjt1wkBAAAA11BgARhomkaFYcgnuwFHUWIBAADARxRYAAB4hhILAAAAvqHAAgDAQ3qJxYxKAAAAuI4CCwAAT6VpygwsAAAAeIECCwAAAAAAAFajwAIAAAAAAIDVKLAAAAAAAABgNQosAAAAAAAAWI0CCwAAAAAAAFajwAIAAAAAAIDVKLAAAAAAAABgNQosAAAAAAAAWI0CCwAAAAAAAFajwAIAAAAAAIDVKLAAAAAAAABgNQosAAAAAAAAWI0CCwAAAAAAAFajwAIAAAAAAIDVKLAAAAAAAABgNQosAAAAAAAAWI0CCwAAAAAAAFajwAIAAAAAAIDVKLAAAAAAAABgNQosAAAAAAAAWI0CCwAAAAAAAFajwAIAAAAAAIDVKLAAAAAAAABgNQosAAAAAAAAWI0CCwAAAAAAAFajwAIAAAAAAIDVKLAAAAAAAABgNQosAAAAAAAAWI0CCwAAAAAAAFajwAIAAAAAAIDVKLAAAAAAAABgtf8OM3m1khubInw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9242769" y="2891119"/>
            <a:ext cx="466007" cy="3092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1 5"/>
          <p:cNvCxnSpPr/>
          <p:nvPr/>
        </p:nvCxnSpPr>
        <p:spPr>
          <a:xfrm>
            <a:off x="9708776" y="3334871"/>
            <a:ext cx="295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9681882" y="3227295"/>
            <a:ext cx="322730" cy="215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val="3019584936"/>
              </p:ext>
            </p:extLst>
          </p:nvPr>
        </p:nvGraphicFramePr>
        <p:xfrm>
          <a:off x="307975" y="1634247"/>
          <a:ext cx="5487481" cy="3930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Grafico 16"/>
          <p:cNvGraphicFramePr/>
          <p:nvPr>
            <p:extLst>
              <p:ext uri="{D42A27DB-BD31-4B8C-83A1-F6EECF244321}">
                <p14:modId xmlns:p14="http://schemas.microsoft.com/office/powerpoint/2010/main" val="3070571030"/>
              </p:ext>
            </p:extLst>
          </p:nvPr>
        </p:nvGraphicFramePr>
        <p:xfrm>
          <a:off x="6095999" y="1634247"/>
          <a:ext cx="5487481" cy="3930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CasellaDiTesto 17"/>
          <p:cNvSpPr txBox="1"/>
          <p:nvPr/>
        </p:nvSpPr>
        <p:spPr>
          <a:xfrm>
            <a:off x="3220720" y="6116320"/>
            <a:ext cx="608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Elaborazione dati Antonino Pettina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095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2912" y="221259"/>
            <a:ext cx="11714288" cy="58586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764" y="645165"/>
            <a:ext cx="10058400" cy="798908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STRUMENTI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191" y="1854938"/>
            <a:ext cx="3797948" cy="2139139"/>
          </a:xfrm>
          <a:solidFill>
            <a:schemeClr val="bg1"/>
          </a:solidFill>
        </p:spPr>
        <p:txBody>
          <a:bodyPr anchor="ctr">
            <a:noAutofit/>
          </a:bodyPr>
          <a:lstStyle/>
          <a:p>
            <a:pPr algn="ctr"/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Questionario</a:t>
            </a:r>
          </a:p>
          <a:p>
            <a:pPr marL="0" indent="0" algn="ctr"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domande chiuse</a:t>
            </a:r>
          </a:p>
          <a:p>
            <a:pPr marL="0" indent="0" algn="ctr">
              <a:buNone/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marL="0" indent="0" algn="ctr">
              <a:buNone/>
            </a:pP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domande aperte</a:t>
            </a:r>
            <a:endParaRPr lang="it-IT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517802" y="413043"/>
            <a:ext cx="7139976" cy="35810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DOMANDE CHIUSE </a:t>
            </a:r>
          </a:p>
          <a:p>
            <a:pPr marL="0" indent="0"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MACRO FATTORI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endParaRPr lang="it-IT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Tensione/preoccupazione individuale</a:t>
            </a:r>
          </a:p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Gruppo</a:t>
            </a:r>
          </a:p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rganizzazione</a:t>
            </a:r>
          </a:p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Prevenzione stress lavoro correlato</a:t>
            </a:r>
          </a:p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Gestione emergenza </a:t>
            </a:r>
            <a:r>
              <a:rPr lang="it-I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7138" y="272538"/>
            <a:ext cx="2080640" cy="11872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Segnaposto contenuto 2"/>
          <p:cNvSpPr txBox="1">
            <a:spLocks/>
          </p:cNvSpPr>
          <p:nvPr/>
        </p:nvSpPr>
        <p:spPr>
          <a:xfrm>
            <a:off x="172912" y="5188446"/>
            <a:ext cx="11714288" cy="160977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DOMANDE APERTE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it-IT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Cosa hai apprezzato di più della tua organizzazione in questa emergenza?</a:t>
            </a:r>
            <a:endParaRPr lang="it-IT" sz="23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Cosa hai apprezzato di meno della tua organizzazione in questa emergenza?</a:t>
            </a:r>
            <a:endParaRPr lang="it-IT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17802" y="4242368"/>
            <a:ext cx="7369398" cy="69778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 ogni domanda è possibile risponde usando i termini:     “per niente” (1), “poco” (2), “abbastanza” (3), “molto” (4).</a:t>
            </a:r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arentesi graffa aperta 8"/>
          <p:cNvSpPr/>
          <p:nvPr/>
        </p:nvSpPr>
        <p:spPr>
          <a:xfrm>
            <a:off x="3874576" y="413043"/>
            <a:ext cx="643226" cy="4527112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2 10"/>
          <p:cNvCxnSpPr/>
          <p:nvPr/>
        </p:nvCxnSpPr>
        <p:spPr>
          <a:xfrm>
            <a:off x="2184165" y="3881421"/>
            <a:ext cx="0" cy="119436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352800" y="6436148"/>
            <a:ext cx="526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Elaborazione dati Antonino Pettina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165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tangolo 34"/>
          <p:cNvSpPr/>
          <p:nvPr/>
        </p:nvSpPr>
        <p:spPr>
          <a:xfrm>
            <a:off x="-1" y="-12110"/>
            <a:ext cx="12192000" cy="8572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37" name="Titolo 1"/>
          <p:cNvSpPr txBox="1">
            <a:spLocks/>
          </p:cNvSpPr>
          <p:nvPr/>
        </p:nvSpPr>
        <p:spPr>
          <a:xfrm>
            <a:off x="460375" y="32168"/>
            <a:ext cx="11036859" cy="77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it-IT" sz="2800" b="1" cap="none" dirty="0" smtClean="0">
                <a:solidFill>
                  <a:schemeClr val="bg1"/>
                </a:solidFill>
                <a:latin typeface="Avenir Black"/>
                <a:cs typeface="Avenir Black"/>
              </a:rPr>
              <a:t>RISULTATI: MEDIA DEI 5 FATTORI</a:t>
            </a:r>
            <a:endParaRPr lang="it-IT" sz="2800" b="1" cap="none" dirty="0">
              <a:solidFill>
                <a:schemeClr val="bg1"/>
              </a:solidFill>
              <a:latin typeface="Avenir Black"/>
              <a:cs typeface="Avenir Black"/>
            </a:endParaRPr>
          </a:p>
        </p:txBody>
      </p:sp>
      <p:sp>
        <p:nvSpPr>
          <p:cNvPr id="11" name="AutoShape 8" descr="data:image/png;base64,iVBORw0KGgoAAAANSUhEUgAABLAAAALmCAYAAABSJm0fAAAgAElEQVR4nOzdffAkx33f96tyElfFDvRz/rFTQjnnlFMBzSRCKixGSlUUiqpI+kPlggWjItEu4EqREIlySmCZGzmZogROgZVVKHGcSpaUbK1AYkUSqwdwKVjiEqS0pgCCiwcRXhAQQHGJA+9AEOTgdz9AuAPucA/f/HHsvZ7enpmex53pfb9Q/Qfutw/z2N3z2Z6eYwIAAAAAAAB02LFdLwAAAAAAAACQhQALAAAAAAAAnUaABQAAAAAAgE4jwAIAAAAAAECnEWABAAAAAACg0wiwAAAAAAAA0GkEWAAAAAAAAOg0AiwAAAAAAAB0GgEWAAAAAAAAOo0ACwAAAAAAAJ1GgAUAAAAAAIBOI8ACAAAAAABApxFgAQAAAAAAoNMIsAAAAAAAANBpBFgAAAAAAADoNAIsAAAAAAAAdBoBFgAAAAAAADqNAAsAAAAAAACdRoAFAAAAAACATiPAAgAAAAAAQKcRYAEAAAAAAKDTCLAAAAAAAADQaQRYAAAAAAAA6DQCLAAAAAAAAHQaARYAAAAAAAA6jQALAAAAAAAAnUaABQAAAAAAgE4jwAIAAAAAAECnEWABAAAAAACg0wiwAAAAAAAA0GkEWAAAAAAAAOg0AiwAAAAAAAB0GgEWAAAAAAAAOo0ACwAAAAAAAJ1GgAUAAAAAAIBOI8ACAAAAAABApxFgAQAAAAAAoNMIsAAAAAAAANBpBFgAAAAAAADotN4FWKvVSiaTiURRJEEQyGAw2JQoimQymchyudz1Ym5Zr9cynU4zl3u1Wjl/3nQ6TXxG2XVeLpeJz5lOp6mvjaIo8doq9M8Kw7D055jbIa9EUSTj8Vjm83ml5VfiOE7sz/F4XMvnFjWZTBLrOZlMKn3eeDzOPC7MY6FssR23RfflYrEotY5trUMURaWWr6imj8X1ei2z2cxahw2HQxmNRjKfzyWO41q+b7FYyHg8luFwuPVddZ7DRdiOmbqWYzabbX12Vn2cRm8j9c8Kw1BGo5HMZrPK+yiOY5nP5zIajbb2Tx3fox9rYRg2vv/rao/MbV52Gau27/r+MbffLvtJRevWMAwliiKZzWayXq+dvqOOvlEb55DtO816tcyyj0aj3PanSL+vyGvrYjsWXPd/HnP75G3nOvoIg8F2f9ncrmklCIJS1wi6Lvbdq0rrH6hztM6+iM78vrL9T8Wsn81jsa5rPdtn1XVOAbvQmwBrvV4XuuCMoqh0ZV/3ctsazKzldqlU+hxgrdfrrfUu2wgUDbDMjsFsNiu9HiIi8/l863ObaDTzrFarrUa8CrMjbR6TXQiwzPUterHoW4DV1LEYx/FWoNnkebVYLLY6dVn7vWoHsgjbMVPX/rWtc5GLxdVq5XxMB0FQ+kJ0Nptt1Q91fU8cx1thfNP7v872yNz+QRCUOgertO/T6dR5/7TdT6pa104mk9ztWWXbtXUOuS57GIaFjh9bKGLrT/YxwKrje23net4xUvWYVcXkGmDZztmi/f0u9t3LWi6Xzv2DOvr4JvOHpio/FLr02+sMsMztVvWHbmCXehFg2X6Zci27+JVeWSwWpZY7CILcRqHPAZYtdCrbCFQJsOpogJockVGU+ctQ2QuTxWKR+JzhcLj1mq4FWHrnzrXD71uA1cSxWKXuLXNeFQnK6jqHi0g7Zqr+kpl2MeN60WYLL13KcDgsdIFcdv+4fE8cx1t1WBv7v872yHZ8jEajysvk0r5X2X5ttVl11Ld5x1LZvlFb51Aecx8WCW7MC9S09/YxwKpjtE9af7FPAZYqRcKHLvbdyyjy44ZZB9d1jsZxnPjsIAhqWx/bPm3qWq+ucwrYlc4HWLYLqDAMZTabJU7k1Wol8/m8M4FCWmVhLvdyuZTZbLbV8QiCIDOA6HOAlfbrSdO/VC+Xy9RjpEynLO3XPFvg0wbzl6Gyv66YF6m286fOIekm/XPTwh+1L20X1K4XFLtehzo1cSza6t4gCDa3H6ltvFqtNsP5q3Ru0/alqjNVmc1m1gv1NjrSaQFW1Yu6tGDI5XNtF95hGG72kyrqlrKy50va/l0sFpsAL45jWS6XMplMrLeZpn2PLXyxHWvr9bqWY01XZ3uUdnwUHaVQtH1PC6/UrTT6cTCZTKzr3EY/qUi9mLWvs+q1Mn2jts4hF66jqEy20Vuu39GHAMt1X2ZJO9ddA6w623KX7arqU3U7ddk6r4t996Js9UAYhjKdTrf6B7ZtVWe/3KwDyo5CM7en7Tyv61ovrY/R9gg6oC6dD7DMisilwjY7I0EQtHqvrzkXjetymxVMVgekrwFW1q9OZTrQZbeDbb6ZosdI1uivXdxbboYYZX9dMY9dW+ekS+GP7fZil85Kl9ahqiaORfOC2OVXzOVyuXX8uJzX5vnoMgrVNsK17tsFTGkBRZVfMs1fdF3rY5HtWxBc32Pbt1nMejvvBxa1Xub3pIXq5vHrEgjYAtainfG626Os46PIRV7Rds28oBoOh7n7x1ZnNH07Ydl60bav0871otuurXOoCHNkhkvYZ65D3o95ruvbpQCryo8U5shy123VVFteZrvabp9z+aGyi333Imz7Lq+tt/VF6rplzrzGLHNcmvVOWp+1jms92zVpHecUsEudDrDME7xI41HXaJQyzCCqSAVhdkTTGoa+Blj6tlGT8eZV4FmqbAdzWxe9+NU7Euav2ru6t9xcp6IXJGZHIa1T3sXwJ2/ieVMX16Gsuo9FW6DgyqxT8sIdW+fK9bg1L2yb/rEi67bTsr9k2sK7ssewax1mC5eylt+sV1zr2TiOty64bEGOuQ9dwx7Xi4A0dbdHWcdHkfOw6Mhi83xz3X7mhVjTo4er1Iuu9UrRPkFb51ARtjoxKyQo+kNvXwOstPrDhV6HFZksv6m2vOx2tR13RY/xMuquK10VPRd0tuC7rv6B2WYVZYbUdQXyNmY9b/Y5djFvL1BVpwMs8yQrmvLrFUxb9/pWHQVjvr/JVF6k3QDLbIjm8/lWYFJ1FFTRCVvLdk7M7bZerxMN0q7uLTcbqqLhhRkCpXXIuxj+2C6Ws46nLq5DGU0ci0W2o43rcSSyfQ4XvUBq88cK/Zgxn8ZYdgSGfjEyHA4T31HkwrLocVYk/KnSlua14+ZyFP1F2AzXXI/VJtoj2yTuZdqnIu2a+Z1F+wJ13Q7jomq96PIDTZXwr8lzqCjzWEwLdl1fp+tTgFX1h0aR7VGuZnjQpwBLpPhDe7rYd3dlns9F23dzOesacVSkj2Pj8sOOSD3Xevr+H4/HW+fDLueKBsrqdIBV9cQ1K+02UmazYazjNoQm74tuM8AywxW1P/SGsWjjVHU7lO182n59MjsVu7i33OxoFL3YdP1Vqavhj3mMtTGnm01TnV6buo/FOjp85mdkndd1/NCgdwarTKqaxwywzPq+aCfe3E/mHH1Zx2/Z4EZndsLTRr5VOZ7NNsY8FqpeIJttgOux3kR7ZBvNU6aNcW3XqoZ/Its/mtV5K5ypar1oG0lgKtInaPMcKsM8nszjsezolD4FWNPpNBHyl2kjzPPQPOb7FmCJbB93RULuopqoK12ZbXuZ6zhzxFod14Lm/itS95r1dladW/UaxzzWVfuo1327mrcXqKJXAVbRMGi5XMp0Ot2UNuYlquNCyqVD3scAS3+/XmFXGS1Sd8jpwuw06p1ovaHc1b3lZTvURYKLLoc/+jmYdTx1eR1cNXEsmqFM2SA2iqJNSevc5oUbZZe56mS/acwAy+wcVrkIUZ1z11sI9e8t2wE1z/m079NfU+YCUm+HzXa8yoWAyNUOuv75rvu+ifbIVqeY/+ZyjLi2a2XDO5N5gdeUqvWiS3+lSJ+gzXOojPV6nTmKr+hcWUrfAiwzQClav+t9giiKtgKEPgZYZtvTZH+tibrSRR0BvUj1u3nSlL3eKzLQoeo1jv5+fRnbGkEHNKXTAZZ5grX1OPqyzGGZZZfXpUPetwAr7VcAkWqjReocgeXaAKf9GiWy3VDu4t7yIqNfdEWCry6HP2bnIG09urwOrpo4FpvcLqZd1GNVmAGW+W9FOvFmWKU65y7rUef6uhyrRedcKcL2WPKm682m2iPbuWObYDvvYsH1vKjrXK3rPMxTtV6sM8Bq+xwqK20+Qtvk864XoX0LsNLqShfm8quncroe703t2zq2q14vNzVivqm60oXZhyn7+XUFYaayP/YVCb6q1s1Z86G2MYIOaEqnAyyR7Seiqft3u6jNhr5vAVbarwBK2dEiVbZD2Vsn0n6NEtm+GNvVveWuo5B0RW7l6nL4YwZ4afugy+vgqolj0Xax1JQ690Eb29wWYJUdHWC+TwWtLvVxnYGDyz6wTTRfZ8hhe4pek78IN9UepW1Lc3/lHZ+u+7euY76tvkvddXuVAKvtc6gKM0CezWalRvYpfQuwROyjVV2Y7xPZXqe+Bliut7B3se/uwvxRtUqb0MR+LDIKTikaplWpp8xjzPwxtwvz9gJldT7Asj0+NQxDmc/nnQuymhxKbupbgKUHKrYKu+xokTqfQuhygW82WLb3dOHe8qK3VBU9drsc/rge011eBxdNHYttLLtSdvSSjR7Athlgmd/t2olPm9fF5dg1670qHXuzHnRZXn1d65jzx3arVBAEjd3631R7lFWn2EKINGUCrCoXj+ZFVVcDLJd5f8oGWG2cQ2WZbZqtT1zl8/oQYNnmC8xj/oijzhFfAqw2Rmo2VVe6qLOP1lR/zxwFl7f+RfvmVa5x9PrSVkd0Yd5eoKzOB1gi279U65XFeDzuTJjV1jD8Or+rjQAr71cAEbeLcZuy28E2osDlGMr7NUpk+3jdxb3lRX/lKTqZbdbj4l2K69w+ZTqMrvMSdXkdXDR1LLax7E18l74/m5rIPa0ONDuleXWJeX7qYUaZY7cKsw5NC6Rsj29XZTgcynQ6rRRm2R55rspoNJLZbFZLXdpke5S1X8x9HgRB6vq4tGt1Bwvm9m5ClfPdNmG57Txr+/ZL23fWOZG7YtYxLuuYpk8Bln6cmE9szWP289R+KRtglSlN3sLqOvq3i313F30IsIrOr1X0oTVlr3Gy5kfV5QWUQFf1IsASuTpCJK1zqzd0uwyzdhlg1VWaCLDyfgVQyowWKbLN1+v11lO+VClz73pWZd+Fe8td50cwf6V02fZdD3/0z0jbT11fhzxNHYttLHsT39XG3F1p32F24vMe9Z4VeLkcY01efGfVoXEcb4XdZgnDsPTIrNVqlRqS6fVTlZFZTbZHefvF3O9pQdGuA6ymzvuy32ELT9PqvC4EWE30/WwBXl7dn6avAVbabddp0gIvXwIs2/xeNl3su7vQ+zhVz9Gm+gdm/zkr/C8zP23ZusX1x8suzNsLlNGbAEvkakUxnU5zgyx160HbJyIB1rYiT9UqM1qkju3g+otRkU6Pa8PfJNcJMM3t7rI9uh7+uHxG19chS5PHYtPL3tR37TLAMv+Wt52zbjl0OcZ2ffG9XC6dzp8oikq1g/P5fOvixVbG43GhIKvp9ihvv8RxvLVeZZ8yvA8B1mq1svb5skZM+xpgidhHYZX5rr4GWEUmc8+65dDXAKvO9qLputKFuS2raLJ/YP6ok1Y3lZnTq2zdkjbdganJEXRAk3oVYOkWi4WMRqPMMKvuiWbzEGBtK9KwmQ1mmV8nihT1OGVXRYIAs2Oxi3vLXSeYdG18dV2fP8plvbu+DlmaPBaLLLvr+Zf2OXVup10HWK63c+S9zqU+7srFt3pibt6oqbIPX1mtVjIej3PDrLwRb0rT7ZHLfjHPR1sYsw8BVtkSBEFmu+1rgGV7mmXZfdXXAEvEfTL3rNf5MgdWkyOwmq4rXZjXd1W4/viUVrL2veuPwPr6NHGXiVI0lNLXf1fz9gJF9TbA0i0WCxmPx6lhVluJMnNgZb/HpWIsOlqkbIBVdI6PMg10F+4t18Mp222ERYY/67oc/pSdA6tOTXV6RZo/FossOwFWksvogLyRWm0fu3W1Jev1WmazWeY8WVVGRa9WK5lMJqlhlksd23R75LpfzF/izXOYACu9HskbteBrgJV1ke0a4Cp9DrBcJnPPG6nlS4DV5BxYTdeVRZeh6jnaZIAlkmz7bf1o8/ZB13O2TN1iviev3e3CvL1AUV4EWLq0Ww+amFTTxFMIk8oMTTW3Yd5okSLbwVz+IpV0mQq+6MTOTTCX29yeeX9P0+Xwx/enEDZ9LBZZ9qoBVtqT+Mpo+ymEtmNG38620QF5c2W5Pg3O9fHpLpp4gtp6vd4KadI69mWk3cKYdVHQRnvkWqfY5jPS2y6Xdi3tCWtl7OIphK4liiKZTCbOfTjXPkHXzyGd7aEz5v8X6V/0OcASSbYbtr/nzZVlbs++BlhNhbVt1JUu+hRgme2deT7m/T1NmWu9oj+em23JrubtBYrwLsASuXoymhVSU0/V0bXZ0PchwKrjNse8yrfIdjDXtcgxUXW+JNdOQN3yfonMG6GVpsvhj+tw7i6vQ5amj8WiT8lJ47IN6twHTW5zJW9580YH5AWJrvVxnSM+mjwPzIuawaDeH5PM7ZlVh7XRHhXZlua20c811/1b1zHfVt+ljXPUddv15RyyhZ1qCg3934r0Z/oeYJkBlBk+5j2tsMi+b+qYrWO7us6p1MW+u4uiT8fO0nTdk3c7Z94IrTRF6ylzOcqUXc3bCxThZYAlYm/02/jOsh0KnZpXRBVbhdWHAMtlEl6XkvVLRdHtYK5DmfvJy5Zd3VtuzgWhVPkFv8vhj9mpS7tg7vI6pGnjWKwyUlHnsg12UY9V4XLMZF085d1i6Loeda5vU8eqYu7juveNa53eRntUtE4xX6+2Tdu3wbU1/UHTx5qI+7r05RxKC6rW67U12HLR9wAra8SIyy2GvgRYep2WFd53se/uwtxPZUd1uc4HW5W+3fTrP/PHiiI/Zhetm20jn8uUXczbCxTR2QBrPp9LFEWbUuZXW/NEbmNCd9cGJYtLpd31AKuOXwFcKvuqv064dEjqnDB/F/eWpw3tLvpIal2Xwx/XEURdXoc0bRyL5q/bZUcOumyDMo+Vtqmro5vH5ZhJO6/Mda0yr5F5AVc2HDe/z7b99Xa4zP4xLx70Y2G1WiU+v8yxZm5v2zZrqz0qc6uOGUKoJ++5tGvmCLSyx7253E3d7t5Uvahz3XZtnkNl2Sb81+tts64Ow9Bp3/U9wBJJ/2Eu7zZuET8CLDOoywpluth3r3sds9TVp8mTNsI67Vh1UeRYtQ3cKFt2NW8v4KrTAZZ+MhWdpFKk3UnVFbMCK1NRugyb7XqAVaXCFkkGgVkdyzLboegorLRfVVyYF2+7urfcdk+8fpwVHTLc1fDHrDeytndX1yFLG8ei+bqyw8ldt0EdtyzW8cOBC5djJu22XZfzrUh9XMftFS6jFevYtmnHgnmslRm17LLN2mqPytQp5sXVcDh0btfquMCrYx+4aqpe1BXpE7R1DpURx/HWSBjbsW0+NMGlj+FDgJV2y5bLgzR8CLDM4y4rvO5i373M5xWd600xz5GmfkhOmzvM5ZhMU+RYrfKjtEj5ebqAXehsgJX1q60rs3PSxkTuZoeyaAVurnfa+7scYOXNu+TCXL+0BqfMdjDXOWsfuT6mOEveU8faYPtVskrnqYvhj+3Xp6yOShfXIUubx6K5bcr8gOC6DczQv+ixaAYATf5yWOYpc0EQbLULaduzSH1sjugqepyZy5R2PFQdyWx+jxmQVL1AMfe/uW3bbI/K1inm+8zgImubmxdnRfeP2U9qcq7GJupFU5E+QVvnUBnmeqT1U8xlGAzy+7o+BFgiybpDjeB02Q59D7DM9+Ydd13su5f9vKI/ApvneNPzIev18Wg0chp5naXsg6rK1EV19DGBtnQ2wBLZrnSLDI83K+Imf5U3mR3CIg2Ta2eyywFW2Sfb6VxHi5TdDua6pG3nOn6RqGN7VGW7iKzSyeha+BPHceFforu2DnnaPBZtt64U/QHAdRvYgkfX71qtVoVCy6pcjxnbDxku+67oRU3ZoNF2vqTVgUUCfxuzjjaXseoFirkNzGOnzfaobJ1iCyFc2zXbxaxr3WBum6Z/YGmiXjRVnReziXOoKNvxkLUe5o8AeeeoLwGWbfSiyzboc4Bla/Pqejpqm3WlK1v/wPU8S7tFu0nmMVnlTgcR92O1ru1e9wg6oCmdDrBsF1EuFVeRi9k4jmW5XNZaqdkqTZdOkesvbrbXdinA0l9XJTjU92FaxV92O7j8cmo2nGV/uXGZLH21Wslyuaz9WNSZ50SVRqpL4c9qtdpat+FwmHsR16V1yNPmsajYnvDm2qE1z8u8bWB7THzedy2Xy6161lZ/qTpelSrD4oscM2nnW9Y2L3pRY7vQzXvPer3eWra8/WOudxRFTtvRvCAy5/ARsV+guHa+zVDXVpe12R5VqVOy5rfLa9fMHySGw2FuO2Kec2nfs16vE+dPFXXXizZF+wRtnUNFFP0xxnYOZfU5mwiwdnGcmO2ZXuqaO7WpfVwmwFosFlv72WWUVBf77kXYnmabd01l6x+0MYVH1jFZ5vvLPlW17HWE2e9L+0FQXbNk/WCYVxfUUVdgf3U6wBKxd+qGw6HMZrPEga8az8lkslVppf0iaTb6dVZutgpXDXHWK5blcimz2WzrloG8EQ9dDbDqfNqH2cGuezJ78+LH7PCYF19Vfl01LzDM41Hftk117G0XLGXXa9fhz3K5lPl8vrVdVf3gcnG963Uoos1jUWduo7R6THVmJpOJ9QlGLstre3qOXterMpvNrMuVVteYdVyVDlORY8bcZy7fX+aixvY9YRjKZDJJbLf5fJ66jfPOF9sFchAEMh6PZbFYJDqx6rts+8j11klzHdTyqTDS1mbaOu1tt0dV65S0p3/lHbO2H+0Gg6tB93w+TxwH0+m00DlqtrFV1F0v2pTpE7RxDrmyhfkun232OW1hsdJEgLWr48S2P/K2WV8CLL2+s53frvVZF/vuRZnBijpHzf5BVr+wLbbvHwzKjQ53PVb1Or1KaGgG+rbrYr2+TLtW1Y9X23mjH5OM9EIZnQ+wRNIvvF1KGIapQZDtc+uUdgGTV1xu1+lqgFXn08BcGtQq28H8fLPTU+eTmfICiDYCLHN9q6yX7eK0TLEdb1U+z3VkSJfXwXYst3ksmqo+lrlI2Fb2u4qMamorwLKFPnkdy7K3lZRta4pceNtGnRQpeT8Q2X4xdy1po7Pbbo+qBli2IM/1mE0Lsaqeo/sQYIm0cw7lsY3eL3LM2kZK2vgUYNnOmbzwpWyAVaWY35F2rtdVn+q62HcvwxZiuZQi/cI62OqSsiGNy7FqHktVB2PkhWHm8WTWCbZj2/zBM+/8APL0IsASufa47SKV1ng8zqy0bLc37Hq5R6ORU0rf1QCr7qeB5c0dU3U7mBfMav3rfjJT3iO72wiwRLZ/GSq7Xl0Lf8IwLDwqqWvrkNagt30s2iwWi9TRIVl1WZlh7EW+y+W28l0FWCLb9YvLbQ+u9bGpaFsznU5Ldeqn02mhoCkMQ+eLoTiOC4eYURSlHmdtt0d1jOq0XaQVOWaL7J/hcJj72fsSYIm0dw6lMdvnotvINQDzKcAS2R65WOcPwEXqoqxSV4AVRVHhNqyLffeylstl4b7ILp7+XWYaGRuXY7XuJ6GabZBZh+Td4mwLqPTrWtuP6W08ZA1+6U2ApazX680tJGYlFoahjEYjmc1mzkM11YnvOr9WWer2GrMhCYJAoiiS6XRaaHhpFwMs87Pq+NXFHCVn7qOq2yFtFJb5uXUcG1kTp7cVYNU1ofyuwx913kwmk96uQ15Rx3Lbx2KWxWIh4/HYOtIjiqLC9W+Z7xoOhzIej523wy4DLLMjl9eJr2PC5NVqZW1r9PaxjosJtX/SbjOtcm7Gcby5FcTc/3qbmdXp3UV7VEeAFcdxoacQpn2G2n7mZ6l94/qZ+xRgKW2dQzqX+eJcmOtvu53OtwBLPy9dfpDpU4AVhqFTfZeli333qtL6B2EYWvsndY6UdFHHQ3dE8o9Vc6R3HXOOmf0W83hYrVabdiVtdJsKwdKurWez2Wa5dxEwov96F2ABPmpqLjZg35kd6TY7sUDf6WE3c5UgDccJusR2G18QBNyqBniCAAvYMfPXjjomvARwFRdWQHn8uAIXHCfomtVqZb2duuztfAC6gwAL2DH9fvM6hv8CuMqc76vJ28QB35hPtqvj1mD4h+MEXRXH8dYtlHnzIwPoPgIsYIfM+9e5wAbqo88fQTgMFKNf+NX1JDH4h+MEXad+KOb4BPxAgAXskH6B3eTk7cC+McNh5r4A3OkTO9smAgdEOE7QHzzpDvAHARawY/P5PPVJHgDKU7cPMLIRKG61WslwOOTCD5k4TgAAbSLAAgAAAAAAQKcRYAEAAAAAAKDTCLAAAAAAAADQaQRYAAAAAAAA6DQCLAAAAAAAAHQaARYAAAAAAAA6jQALAAAAAAAAnUaABQAAAAAAgE4jwAIAAAAAAECnEWABAAAAAACg0wiwAAAAAAAA0GkEWAAAAAAAAOg0AiwAAAAAAAB0GgEWAAAAAAAAOo0ACwAAAAAAAJ1GgAUAAAAAAIBOI8ACAAAAAABApxFgAQAAAAAAoNMIsAAAAAAAANBpBFgAAAAAAADoNAIsAAAAAAAAdBoBFgAAAAAAADqNAAsAAAAAAACdRoAFAAAAAACATiPAAgAAAAAAQKcRYAEAAAAAAKDTCLAAAAAAANAdHYmcPFlvAVAJARYAAAAAAModd4gcHIgcO1Zvecc7CLKACgiwAAAAAAAQEXniifqDK73ceeeu1xDoLS8DrDiOZTqdynA4lMFgIIPBQMIwlPF4LOv1OvV9URRtXp9WAAAAAACe+tSnmg2wbrqp1sVdr9cyHo8lDMNC175l2K6zgyCQ0Wgky+XS+p7lcul8LT2dTmUwGEgURVt/U5+R9j06tS0mk0nua7MyACvgAuQAACAASURBVLUdXb5TRGQ+n2/eG8ex03tQjHcBVhzHiRNqOBwmDsogCGS1Wlnfq5/0BFgAAAAAsGd6FGDpgYm69tWvhQeDgczn81q+a7VaSRAEietqM/wZj8db72s7wFqtVokAKo9ahzAMJYqiTTGzAdu6mUajUe3bHUneBVjqABwOh4nEWQ+20g5kQioAAAAA2GM9CbD0YGg6nSZG/KiRUkVGLWVZr9eb8CqKoq2RXbPZLLEsacuZp44AazwebwK2wWAgi8Ui8/UqPzCXW2R7O2Z91nq9TnzvcDjM/F6U41WApQ6awWBgHS6p/9124BNgAQAAAMAe60mApYKa0WiU+xpbIFSEGlmUFcqoECsIgkSY1maAFcfxJkBSn5U3ciorwFLU+mdta/371Oitum/hhGcBlhpCmXViqYPJPPDViUVSCgAAAAB7qicBlkvwUiQ8SpM3CERnG6nUZoCl8oDRaCRxHDvNR+WyHbOWS1E5w2q1kslk4jwHF4rxKsBar9eyXC5T57gSuXbgm69RJ1bVdBoAAAAA0FM9CbBcRlfFcSzL5bLSLYQqFHKZT2oymUgURYn5n9oMsFQYpb5fjZyazWa573EJsNIGu6h1VNtIzcMVBEHqZ6IcrwKsPOaBpdNHb41Go83QwyAIGnmCAwAAAACgY3oSYOnBUBRFlee5SuMy+ihLWwGWPlJMjbhyuUPLJcBSr0m7HVGFifqIKzUiK28OLhSzNwFWHMeZB5E+OZutZD29EAAAAADggZ4EWCJXAxr9yYBhGMpkMqk1NKkzwHItZQIstZzmPFVq+6Rdy2cFWKvVavP3IAisg1r0ebf071BzgmXNm4Xi9ibAypt4bT6fbx6dqR+Yy+VyE3y5DJu0efzxxykUCoVCoVAoFAqF8vjjpa6pWtOjAEvk6sij8XicCLLUtWvWrXOu6gywoijKLOq6u0yAlTZYRY2OShs9pQKqsoNZ0kZ55T1gDuXsRYClDtrhcJg5gVsadQ+ry8R1NrtuICgUCoVCoVAoFAqlK6XTehZgKXEcy2Kx2Aqzyl4DK324hXCxWKTOOZX1N5FrAZYazGKGaXnbbzgcps6zlfU3lON9gKXCqzAMK524LvfGAgAAAAB6rKcBlmk2m22CrCpPw+tDgJU3ykptB31yeSXtOt/l6Yt5o6zUbYRl7+TCNq8DLDWcr475qwiwAAAAAMBzPQiwXJ8uqK6HXcKjvM/o6lMI4ziuNLdW1nV+3pMeJ5OJ83c3Ncn+vvE2wCoSXq3Xa4miKHOCNQIsAAAAAPBcDwIs11CoSHiUxmUkkqJep89D1XSApUY5BUGQOb9W2kiprOv8vHVXI7uGw2HuvF5po8NQjJcBVpmRV+rgsx2Y+pMFSE4BAAAAwFM9CLD069Os+ZXqGIElci3kybqNUA+S9Kl7mg6w1DxTeQNN0l6XN1BFn09bp8+tlTVVkevr4Ma7AGu1WkkQBIVvG1TD/4bDYSKVjeM4MbEbAAAAAMBTPQiwRK6FPSp8McOR+Xy+Cbn00T9xHMt0Ot16Wl+W9Xq9+azRaLQ1ikmfb8sM1JoMsPSHreU96S9tPqq8AEsfhaXfGjkajZxHVmXNwYVivAuw1MGRN4TQPCniON6ksvowQPX/dcyjBQAAAADosJ4EWCLJEEuFM/o1rQqD9HBLf09e6KNTA0Wyvss2WXyTAVbeHFU6fa4sPbxzmSpIfzCcSLHbKkWSg2VQjXcBluskamkn0Gw2S5yIYRjKeDwudHIDAAAAAHqoRwGWyNUwZTKZJK5hgyCQ0WhkHfGjbmkrE6ao0Vu26+W0IKepAEu/jdJ1ZJPtaYUuAZZ5y6ZaTtc7tPKeVgh33gVYAAAAAACU0rMAC9gnBFgAAAAAAIgQYAEdRoAFAAAAAIAIARbQYQRYAAAAAACIiBwdNRtgOUw4DsCOAAsAAAAAAOXuu0VuvFHk+PF6y513Xg3IAJRCgAUAAAAAAIBOI8ACAAAAAABApxFgAQAAAAAAoNMIsAAAAAAAANBpBFgAAAAAAADoNAIsAAAAAAAAdBoBFgAAAAAAADqNAAsAAAAAAACdRoAFAAAAAACATiPAAgAAAAAAQKcRYAEAAAAAAKDTCLAAAAAAAADQaQRYAAAAAAAA6DQCLAAAAAAAAHQaARYAAAAAAAA6jQALAAAAAAAAnUaABQAAAAAAgE4jwAIAAAAAAECnEWABAAAAAACg0wiwAAAAAADQHMmRnKz5PwDVEGABAAAAAPBdd8gdciAHcqzm/94h7yDIAiogwAIAAAAAQESekCdqD670/+6UO3e9ikBvEWABAAAAACAin5JPNRpg3SQ3VV7GKIpkMBjIaDRyen0QBDIYDGQymWz+bTAYOJUoijbvmU6n1tcEQSCj0Ujm87nTcrsUnfq35XJZYCslzefzzefEcez8vuVyKaPRaLMNB4OBDIdDmUwmsl6vc98fx7HMZjMZDoeJ7TUejyutz74iwAIAAAAAQPoRYBUJYxaLxea1euCihzFRFKUWPfRSAVYQBInX6MHTcDiU1WplXRb12jAMM79TD830Za0S+IxGo83n5AVtyng83lq3MAwTQVTauoqIrFarxOttRd++yEeABQAAUMbRkcgdd4jceKPIsWPZ5fhxkRMnRE6e3PVSAwAy9CHAiuN4MyIoL4xRIcxwOEz8e5lQSAVYZsAkcnWkkhplFASBdXSSCrCm06nzd5ZdVt16vd4sl21b2Ewmk817zG28Xq83gVjauur7aDgcJpY9juPEaLai22OfEWABAAAUdXQkcnCQH1yZ5eCAEAsAOqwPAZbItWAq7zbCtKCr7gBLUSGV7TW7CrDUco/H482IqKzb/5bLpdN3qsBuPB5v/U0PDtNGyekj6VxuRwQBFgAAQHEnThQPr1Q5cWLXSw8ASNGXAEsPWdLCD/32QTNEaSrAUqOdBoPB1u11uwqwVGi1Wq02I6uybt1T4VPWeopcC6CCIEj8exzHzsustgm3ErohwAIAACjq+PHyAdbBwa6XHgCQoi8Blsi1YGY2m1n/roIY2wihpgIskWvzTZlB1S4CLBX0hWEoIlfnpbKFTrq87arEcSzL5XJruVRwmPUdigrB1PIhGwEWAADw1pmzl+WrL74py7+8IF/4i/P1lbs+Ua3UuSx7Up44eUGe/85FuXxl10cVAJ/1KcBSgZJtTid9FNBisdj6e5MBVtrrdhFgqRBPH+GkAirbdqn6fSLu20kkOZIO+QiwAACAl1bPvym/82dnKZ6VTz/2urxweGnXhxcAT/UpwNJv1zNvI0y7vU3JejKeKmYAU1eAlVfSlrVooKRPpK7fzjibzTLnDyPA6i4CLAAA4J2Hv3p+50ELpdly6uWLuz7MAHioTwGWyLWJxM3b3dRtfGlzK6nQZDgcShRF1mK+t64AKwzD1O+0fXbZQEmFeOYItazgr8r3KQRYzSHAAgAAXjn5nYs7D1cozZfZo+fk4iXuJwRQr74FWLaQRr990JxIXdmHWwjTwr28v2V9n8uoMQKs5hBgAQAAr3xu9UYi6Ljvkdflka9dnUOprnLqB/9hpVLnsuxL+aM/f30rxPr6S4zCAlCvvgVYelilRhOljTzS+R5g5Y2yUrcR2iZPz/o+faSYCsEIsNpDgAUAALxy7xeTIcdXX3xTTh9eqrWUfgLhd0vdy7Mv5TNPJEOsx9YXdn24AfBM3wIske2JylVQlPUUvSYDLPX95i2IbQZYk8nEab4t2+eqYCpvOdPCp7z5x2yv5SmEbgiwAACAN86dv5IIOH7vS+caCVIIsHZTnjyVnJj/80++setDDoBn+hhgLRaLTQiijzyK4zj1PU0FWPr3m7cvthlgqcnbs+b4Uk8jHI/Hifeq8CsvVEoLsPRRcXnLnBb2wY4ACwAAeIMAy+9CgAWgaX0MsEQkEcZkPWFPaSLAiuN4M3rJ9pq2AiwV6AVBkBnipb1OD+GyljXr9j+1H4bDYeoyqNFXabc5YhsBFgAA8AYBlt+FAAtA0/oaYJm3zC0Wi8zX1x1gLRaLTXgVBIE1kGkrwFJPYDRHVtmokVrz+Tzx72qOLDU6ygyh1uv15ntsAVYcx4lRYPqyx3G82ZaMviqGAAsAAHiDAMvvQoAFoGl9DbD0UUMucy+p12bdYhdFUSJcUaFLEATWiczV56U9+VAFWGEYZn6nGZC5LutqtUpsB5fASwV/tgnv9RBLX27934Ig2Aq/lNVqtRkZl1ZcQjZcQ4AFAAC8QYDldyHAAtC0vgZYItcmH3cZ0eM6wbkeJumjhswQZzQapQY5ihn+ZJUyy7pcLjfL6Dopet7TCtfrtYzH460gKooimc1mubf+xXEss9ksEfSp7VVk9BuuIsACAADeIMDyuxBgAWhanwMswHcEWAAAwBsEWH4XAiwATSPAArqLAAsAAHiDAMvvQoAFoGkEWEB3EWABAABvEGD5XQiwADTtSI4aDbAi2X6CHwA3BFgAAMAbBFh+FwIsAG24W+6WG+VGOV7zf3fKnXIkR7tePaC3CLAAAIA3CLD8LgRYAADsLwIsAADgDQIsvwsBFgAA+4sACwAAeIMAy+9CgAUAwP4iwAIAAN4gwPK7EGABALC/CLAAAIA3CLD8LgRYAADsLwIsAADgDQIsvwsBFgAA+4sACwAAeIMAy+9CgAUAwP4iwAIAAN4gwPK7EGABALC/CLAAAIA3CLD8LgRYAADsLwIsAADgDQIsvwsBFgAA+4sACwAAeGOfA6z186/Ix3/pI/KrP/zz8t7v/dHM8v633yrjd39Qnn7ymzsPpQiwAACACwIsAADgjX0NsNbPvyLBDTfnBldmCW64uVchFgEWAAD7iwALAAB4Y18DrPG7P1g4vFJl/O4P7jyYIsACAAB5CLAAAIA39jXAev/bby0dYAU33LzzYIoACwAA5CHAAgAA3tjXAKtseKXKroMpAiwAAJCHAAsAAHiDAIsACwAA+IkACwAAeIMAiwALAAD4iQALAAB4gwCLAAsAAPiJAAsAAHiDAIsACwAA+MnrACuOY1kul7JcLmW9Xju/b7Vabd4HAAD6gwCLAAsA6vD6q6/JmVMv1VoAVONlgLVarSSKIhkMBokShqEsFovU9y0WCwnDcOt94/FY4jhubwUAAEApBFgEWABQ1ad/5SPyvrf8ROW61Swf+ccDgiygAu8CrNVqJUEQbAKryWQi0+lUhsPhJpCaz+db71ssFpu/R1Ek0+lUxuPx5rOGw+EO1gYAABRBgEWABQBVfPOpde3BlV4+++uTXa8i0FveBVhqBNV4PN7623g8lsFgIEEQbI2oUu+bTqeJf4/jeBNi2YIvAADQHQRYBFgAUMVT8y82GmDd/dN31rKcy+UycaeRq/l8nhi4kfX5+oAONahjNpvl3p0Ux/HWIJIgCGQ0GuVO0zOfz7fupoqiqNC1uLq2n0zyw0L1XS4DVtTyZK3DfD6X0WiUWP7RaESWUBOvAqzVarU5SGwnVRzH1oNOnfxBEFg/dzabbQ48AADQXQRYBFgAUEUfA6y8UEWnh0ppAdZkMtmaVsecmme1Wlnfq98RpV5rBlK2wSZxHG8FXlEUbQVoeeGZngm4BHv6spmDWUxZ2zqOY+s0RmYQx9RE1XgVYKmgKStJVmmsftBNp9PMgEqvHAAAQHcRYFUPsJ45dVbeG31O3vmzY7n+f/q/Msvb3vVhuf2u++XRZw8JsAB4oa8Bli0UMunhTtp1s7o2VoGOHrgsl8tNyGS7q0m/e2k0Gm09SG0+n2/+boZF+kgoMyDSvzfrWl8kedfVYDDInANb/15V0oI5kewAS31OEARbo6309c5bfmTzKsByoQ46/WRSCXNW4kqABQBA9xFgVQuwnjl1Vm64KcoNrsxyw01RKyEWARaApvUtwNIfQpY3ukeFO2lh0Hq9zpw3WiQ5UsoMzdTtiWl3NpmvUcurf29agKS/Jm20mR6gqSAuL9gzA6ysWwnTvl9fJ5eRadxOWN5eBVhpI7TUQesSYDHkDwCA7iLAqhZg3X7X/YXDK1Vuv+t+AiwAvde3ACuKos317Gw2S329Obez7bpYDezIGyWkj/7Sr49VaJT3fjMIcr3jKe+6Xa3XaDRKTB+UdQ2vPlOf7yvt89MCLBXo5d2CqLYPD4grb28CLD3xNFPRIgGW673FAACgfQRY1QKst73rw6UDrBtuigiwAPReHwMsFdxkzfmkh1ZpQZMKYrKCMEWN/NJHE9lGV6Ut+3K5tI7AyrreXq1Wslwut25NVNR1vVomNZl61vroWYAa8BIEgfU7bMuoB2VZtx+a65m2Dsi2FwGWPszRFlI1HWA9/vjjFAqFQqFQWijLx1aJgOOTD74qi0eerb1UDbDqXp6qF1Tqc8qGV6o0sa31Mv/SycT+ve+hb+/8mKNQKMVLl/UtwFKjeWxzPevU9fB8Pk8NsIpc89quofVRXmEYFrpVTp9Dypx7y4UeDqn3qkAta8STuR7q/22jyGzbp+h82QyMqcb7ACvrHl2lSIBVJinddQNBoVAoFMq+FAIsAiwKhdL90mV9C7BUcJI155OavF3NTdVUgKW+S5+XKwgCGY/HMp/PM0Mp21P8RqORzGYzp2vwtAezpd2FlbYe+kT35sgtAqzd8z7AcnlagZrMjkncAQDoN24hrHYLYdUAi1sIAfRdXwMs2wgkRV3vTiYTEWk2wBK5GkZNp9NEkKXCrMlkkhlkzefzzTW8GWZlBVnqu8ynDqp1LzKYRW0f81ZCAqzd8zrA0p+ykHWS5D2hQE9hAQBAdxFgEWABQBV9DbBE7HM+6bf1qTCm6QDLXM7JZLI1KitvvqjVaiWz2WwrzLLdlrhYLBIjzFz/lrUetoEwBFi7522A5RpeieTfG6sOep4WAABAtxFgEWABQBV9DrDUdas+mbv+ZD6lzQDLXGYVZBW5tl6v14k5ssyRWHmjrPSnL7quh+1WQgKs3fMywFKP/3QJr0SSTw6wHUjqoFZDLgEAQDcRYBFgAUAVfQ6wRLYnc7fdWpcWYKnXln0Kofl0QRvbEwfzni5ofqc5cbx5u2FasU0rlBXE6bcSpmUG+vrwFMLmeRdg6Y8QLfLkApXaBkGwOSDVvbscZAAA9EMfA6ynz7wsP/PGL8pbL32fHMv57/rLx+WW87fJl47WBFgEWAAa0PcAS58eR71GH5Glv8YMdNRAkKz5o83v1q+5XUcXma9zHc1le91sNttcx0dRlFrSrunzvlvdSqhuz7Stn3pN3vKr7c6dXeV5F2C5pq/mia4/rdBWijwCFAAA7EbfAqynz7ws1105yA2uzP+uu3KQCLEIsACgHn0PsPRRPip0MYOVtABLf2/a9a9+3WzesqfCIPNJgGnfoYIgtTx5g1BsI7Bcw6O01+UFWPqthGkBlhpEkzW312q1yryVEW68C7CyUlez2MzncxmPx5vXTKdTRl4BANATfQuwbjl/W+HwSv13y/nbCLAIsADUrO8Blsi1u4vSRh2lBVj631SoowdKy+VyEwTZ5qLSl8n21ED9/fqoMH2i+eFwuBUQrdfrxAgo9bl6uJR3za5Gapmj0VxGf6mRaS7TDgVBsBVQzefzxPqhPO8CLAAAsL/6FmBdf/l46QDruisHBFgEWABq5kOAZQZJpqwAS2Q7sDFL1kijxWKxCWv0W/v094dhuPX+1Wq1dUdUFEVbn6WHQyqoy7vlUSQ5V5Y+H5hLgBXHceIpirYAK47jrfU0i+sc3UhHgAUAALzRtwCrbHil/iPAIsACUC8fAiwR++TtSl6ApT5/PB4nAqThcLg1KssmjmOZzWZbgU4URTKbzTLfP5/PZTQabX3vZDJJjLLSR2253pJne1qh6/xb+vbOmuNLLb+53tw2WA8CLAAA4A0CLAIsAKiiLwEWsI8IsAAAgDcIsAiwAKAKAiyguwiwAACANwiwCLAAoAoCLKC7CLAAAIA3CLAIsACgitdffa3RAOvP/vV9u15FoLcIsAAAgDcIsAiwAKCqx6YPyId+5OflA//drbWWz/76RF5/9bVdrx7QWwRYAADAGwRYBFgAAMBPBFgAAMAbBFgEWAAAwE8EWAAAwBsEWARYAADATwRYAADAGwRYBFgAAMBPBFgAAMAbBFgEWAAAwE8EWAAAwBsEWARYAADATwRYAADAGwRYBFgAAMBPBFgAAMAbBFgEWAAAwE8EWAAAwBsEWARYAADATwRYAADAGwRYBFgAAMBPBFgAAMAbBFgEWAAAwE8EWAAAwBsEWARYAADATwRYAADAGwRYBFgAAMBPBFgAAMAbBFgEWAAAwE8EWAAAwBsEWARYAADATwRYAADAGwRYBFgAAMBPBFgAAMAbBFgEWAAAwE8EWAAAwBtpAdZLz31ZvvPsorYi//mxSkV9zg++eKxSUZ/z4R94e6WiPufmn7q9UqlzG5vlxRe+QYAFAMAeI8ACAADe0AOsT39+JS9+8sfkym/9hyK/eYziQXnznutldV9AgAUAwB4iwAIAAN5QAdbD9/+GXP5X/8HOAxdKM+U7kx+Q3128QIAFoDGvvvaGnH7plVoLgGoIsAAAgDfOnb8i9/3pV+XCb33PzkMWSrPl6/f+k2YDrKMjkTvuELnxxvx5zY4fFzlxQuTkyeaWB0BrfuXDn5N/8I8+VHleQLPc8s8/TpAFVHBs1wsAAABQl3Pnr8jJe2/ZCjsu3XO9vPnJt9ZW5L3HKhX1OV/4w2OVivqcrwd/q1JRn7P8wN+rVOrcxma5/NvboeQTf/apZg6koyORg4PiE/QfHBBiAT331Pql2oMrvfz6PQ/uehWB3iLAAgAA3jh3/oq8dvffS4Qcb3zqhyX+yqzWUvUphOpzqj6FUH1O1acQqs+pemFW93ZOlCf/QM5Ovz85CuuPf7mZA+nEifL798SJZpYJQCvmX/xqowHW//Irv1/Lci6XSxkMBqklDEMZj8eyWq2s71evWy6X6dtiPpfRaJT43NFoJPP5vNCyrlarzfun02nq6+I4ljAMZTAYSBRFTss7nU6tr4efCLAAAIA3Xn/lO4mA483fuq6RMIUAawcB1ldm8s0/DRP79zu/++PNHEjHj5ffvwcHzSwTgFb0McCKoihRhsNhInSyBU5ZAVYcxxJFUWZAFkWRxHHsvLwqaBoMBrJer62vmUwmMhgMJAiCrdcQYEGEAAsAAHjk9cNvJAKO13/7ewmwPAqwTn3hQ4n9e3jvO5s5kCruXwD91ccAyyaOYxmPx6nBT1aApcKrIAi2wq/5fC5BEJQKjVSwZnufPkprNptt/Z0ACyIEWAAAwCMEWARYtSDAAvaWLwGWosKo0WiU+Pe0QGg+n2/Cq7TbD1er1SbEKnI7ob7MZkilwq3hcGh9LwEWRAiwAACARwiwCLBqQYAF7C3fAiw9kNKlBUIqSMqaq0rkWnCUFjil0W8TVLcgzmazzfIUnbOLAGu/0MICAABvEGARYNWCAAvYW74FWGmvswVCcRznBknKer3OndPKRp+ofTQayXq93ozmygrNCLAgQoAFAAA8QoBFgFULAixgb/kWYBUZgeX6mVmfUXTZ1YivMAxLfRcB1n6hhQUAAN4gwCLAqgUBFrC3fAuwisyB1VaAJSIyGo0STzXM+wwCLIgQYAEAAI8QYBFg1YIAC9hbvgRYq9UqERK5PIWwzQBLf+qgyzxaBFgQIcACAAAeIcAiwKoFARawt/oYYGWVIAisTwrcdYClRoapslgsSn0XAdZ+oYUFAADeIMAiwKoFARawt/oYYEVRZC3T6TR1gvVdBlhqXi59Diz9qYRFvosAa7/QwgIAAG8QYBFg1YIAC9hbfQywyrAFQvqTBZt8CqF66uBkMkn8/3g8LrS8IgRY+4YWFgAAeIMAiwCrFgRYwN7a5wBLRDYjoqbTaeb7VXDkMn+VTs3LFYbhZsTVYrHIHc1FgAURAiwAAOARAiwCrFoQYAF7a98DLHV7XxAEqaOwVqvVZtSUbX6tNHpQZc55pebE0oMtl+UlwNovtLAAAMAbBFgEWLUgwAL21r4HWCLXwiTbBPDz+XwTXhUZfaXfKjgajbb+vl6vE7cWui4vAdZ+oYUFAADeIMAiwKoFARawtwiwroZN5lMCzTIcDjMnXTdNJpPcydpns1nqHFwEWBAhwAIAAB4hwCLAqgUBFrC3CLCumc/nmzmr9CceFrlt0FzW2WyW+Vo1B5cZkBFgQYQACwAAeIQAiwCrFgRYwN7qS4AF7CNaWAAA4A0CLAKsWhBgAXuLAAvoLlpYAADgDQIsAqxaEGABe4sAC+guWlgAAOANAiwCrFoQYAF769XX3mg0wPqt+x7d9SoCvUULCwAAvEGARYBVCwIsYK/97meflB/9ubF8/z/9cK3l1+95UF597Y1drx7QW7SwQF8cHYnccYfIjTfmd5yPHxc5cULk5MldLzUAtIoAiwCrFgRYAAB0Di0s0AdHRyIHB8U70AcHhFgA9goBlt8B1otf+GBi/8afIMACAGBf0MICfXDiRPlO9IkTjSzS66++Jp/+ld+QD/3Iu3MvjD7w/bfKve/5NTk89VIjywIACgGW3wHWKw+9P7F/v/U7PyTPfvOiXL5ypd4DiQALAIDOoYUF+uD48fKd6IOD2hfn9Vdfk/e95ebCF0jve8vNhFgAGkWAtX8B1u/82Vn5+INnZfrFc/WVz3yrWqlzWfakPLB6Qx5bX5BXzl3edTUCAOgoAiygJvFfXZavvnhRHltfqL/c8evVSs3L84mPLuVfBr9Xqnzio8tmtlFN5YmTF+Qb8UV57Y2af80H0AoCrP0MsCj+lI8/eFaeeeHNXVclAIAOIsACKnrl3GX5kyff2HmHj1J/efo0HWigbwiwCLAofpRvxJd2XZ0AADqGAAuo4Mxrl3bewaM0W7747PldH2YACiDA2q8A6/Ded8rssXM7byso9Zf7lufkEncTAgA0BFhABZ9j5NVelOe+fXHXhxoARwRYU9UzZAAAIABJREFU+xVgnf/UD8vpw0ty6uVL8nx8sbby5t/4jyqVOpdlH8r622/Kl597c6v9/eYZRmEBAK4hwAJKevHM9uir+5bnZPm187WXZ3/if61U6l6e4U//y0qliW1UV3no2fPy+8vXE/v1j7/8xq4PNwCOCLD2M8Cqu1Tdv00s0z6UL/zF+UT7+5VvXNh1lQIA6BACLKCkp04lfyn806fON9ah61pHuuqF0q47yHnlL791UT7+YPKWlMvcxgD0AgEWAZaP7e6+lEe+lgywHl0TYAEAriHAAkp66NlkJ2tBgFUqwHrm1Fl5b/Q5eefPjnMvjN72rg/L7XfdL48+e9h4J3r2aDLAOnyNBAvoAwIsAiwf2906S1fb3dOHBFgAgGwEWEBJZoD151+/0FiHrmsd6boCrGdOnZUbbooKXyDdcFPUeGeaAAvoJwIsAiwf2926Spfb3dOHBFgAgGwEWEBJBFjVA6zb77q/9EXS7Xfd32gnmgAL6CcCLAIsH9vdukqX293ThwRYAIBsBFhASQRY1QOst73rw6U70jfcFDXaiSbAAvqJAIsAy8d2t67S5Xb39CEBFgAgGwEWUBIBVvUAq+qFUpOdaAIsoJ8IsAiwfGx36ypdbndPHxJgAQCyEWABJRFgEWAB6B4CLAIsH9vdukqX293ThwRYAIBsBFhASQRYBFgAuocAiwDLx3a3rtLldvf0IQEWACCb9wFWHMcyn89lNBrlvnYymUgURZkFUAiwCLAAdA8BFgGWj+1uXaXL7e7pQwIsAEA2LwMsPbQaDAabkmc4HCZebyuAQoBFgAWgewiwCLB8bHfrKl1ud08fEmABALJ5F2DN5/NE4BQEgXP4pF63XC5TC6AQYBFgAegeAiwCLB/b3bpKl9vd04cEWOiWCxevyNk36i0AqvEuwJpOpxKGoUwmE1mtVrJcLgsHWIALAiwCLADdQ4BFgOVju3v68JKsn39FPv5LH5Ff/eGfz92f73/7rTJ+9wfl6Se/mfiMLre7pw8JsNAdj3/9gvzuw8m+YB3lc6s3CLKACrwLsOI4Tvy/a4C1Wq1kMBhIGIZNLh48QoBFgAWgewiwCLB8bHfXz78iwQ03F96vwQ03J0KsLre7pw8JsNANZ85erj240svqeY5roCzvAiyTa4ClXsdE7XDV1wDr6TMvy8+88Yvy1kvfl3thdP3l43LL+dvkS0drAiwCLKAXCLAIsLrW7tZRxu/+YOl9O373B3vR7hJgoStOv3yp0QDr3z79Ri3LqV/nFhmEoU+5Y177TqfT3Dmh9Wl3lCiKrK8Jw1DG43HuVDzq/dPpNHf5x+OxDAYDGQ6HzuucZT6fJ5Y/CAIZjUayWCwKfU4cx5vpi2azWe7r1QCawWCQ+C7b9k0ThqEMBgOZTCaFlrXPCLC+a7FYbE7i2Wwmo9FIoiiS0Wgk8/m8paVFn/QxwHr6zMty3ZWDwhdI1105SIRYBFgAuooAiwCrS+1uXeX9b7+19L4Nbri5F+0uARa6oo8BlmvgIZJ8cFlagBUEgURRlFlWq9XmfSoACsNw83fzAWmj0Wjrbinz/S4Blj7H9Xq9dlpnmziOcx/ilrXMNkXCtclkYg0fXfenHoDt011kBFjflZc2D4fDQgcv/NfHAOuW87eVvki65fxtBFgAOo8AiwCrS+1uXWUf2l0CLHRFXwOs8Xic+x499MgKsIrelZQVQM3n803olBbsuAZYavSY+rwqI49UeBUEQWLAShzHiWUejUbOn6nvk7xwLW30lGuApcIytZxFR4z1FQHWd+lp83w+3zx1UA+2uL0Quj4GWNdfPl76Ium6Kwd71ZEmwAL6iQCLAKtL7S4BFgEW+qdvAZYKQgaDQe6AC32EUFsBlkjy9jrba1wDLP11VUYe6df+aUGTHva5jm4TuRZMZd1GqH+2+f0u32luT9cA0wcEWJr1em096dXthYPBIDFU0tXjjz9O8bD84cMvJhqjP3r4lCweebaRUrUjrT6n6oWS+pyqHWn1OVU70k1t78Ujz8r0wTOJ/fvQo0/t/JijUCj55ctf/Gwi4Dj3298rTz7wkdpL1XpZfU7Vell9TtV6WX1O1Xq5iW2tl+c+/YuJ/XvmE/99p9vdxSPPyv2PPyr/+Fu3yd8/95bc/fl3zn+v/Fj8j+ST/+5PEp+xD+3u4pFn5d88fDrZt/rSCzuvUyjNlC7rW4ClbtnLC0300EONZGorwBJJjp4q8/71ep14vwrhyow8cgmZRK4FfkVGYbmEa+r2QduINJcAS21LdYuja4DpAwIsR+oEcZmQzbTrBoLSTCHA8rsjTYBFofSzEGARYHWp3b3/8Uflb166rvB+/ZuXrkuEWPvQ7hJg7Vfpsj4GWCrQyApN9NAqLahqMsASuTZ/lRnOuLzfHGk0m80Kh0siydFPeYFPmSxBBW1Zg19UgGaba9slwFLbS71/NBqVzir6hgDLUZGJ5bAf+ngLYdULpX26lYFbCIF+4hbCcoVbCJtpd5l7klsI0T99C7DUKB4ViqQFH2pAxnw+31mAlfY6l/er9VMjrvSgqMjII5ewT9FHNxW5jVCtj22OLv3uLtty532fbb3VOtX1ZMYuI8CSqwfBdDrNTCwJsGAiwPK7I02ABfQTARYBVpfaXeaeJMBC//QtwFLXuVlzIalRR+r2u7wAK6+UGUGV9bq896t1NW8/LDPyqGhIVybAygrJ8m5LzPs+tfzm+9XotjJTHvUJAdZ3pU2ippiJL0CA5XdHmgAL6CcCLAIs2t1+trsEWOiKvgZYWSOSVGiiRgTlBVhBEGzm1rIVMyRpOsAyl18pMprKXMcmAyx95Ja5rfKeGpj3fWm5hNpGvk/mToD1XSq9tSWhapK1IAj2YmI0uCHA8rsjTYAF9BMBFgEW7W4/210CLHRFXwMsEfuIJH3ydjVYo0+3EGaFQVl/S1M1wFLLahaTLXRTtw/aJrJP+z5d1vtdPtsHBFjftV6vNyd2GIYymUxkOp1u7hVOm2QN+4sAy++ONAEW0E8EWARYtLv9bHcJsNAVfQ6wVIihj0jSn1in9CnAyhtlpUI715FHRUdtmYHSZDKxjkoz2fZF2kiyrO/T5Y2y0p8y6SsCLM16vd6cAHoJw5BbB7GFAMvvjjQBFtBPBFgEWLS7/Wx3CbDQFX0OsES2J3O33XK2qwBLLa95bZ31fn1ASVZxvVuq6acQ6vRtr4+EyxotlhZg6aPN8krR/dcn3gdYcRzLcrksfM+qek/anFgAAZbfHWkCLKCfCLAIsGh3+9nuEmChK/oeYOmTuavXmKONdhFgqZFPtlvc0t6vh01Zc3IVHXmkXp83+XvehOt51FRE4/HY+UmBaQHWbDbbbL+sbaHe72uO4X2ABTSFAMvvjjQBFtBPBFgEWLS7/Wx3CbDQFX0PsPTJ3NXdRWYw1HaAtVqtNqGR7TVp71cBUN7yuL5O0SerTwt69PCs7N1Yal8EQeD8xMS0AEuNRMsb5eb6ur4iwAJKIsDyuyNNgAX0EwEWARbtbj/bXQIsdEXfAyyRayOH0kbjtBVgxXEs8/l8E16ljT5Ke7/ryCo9bHIdeaSCHtt0Qfoylx19ZX6P622LtgCryPqpkVpFnszYJwRYQEkEWH53pAmwgH4iwCLAot3tZ7tLgIWu8CHA0v9mC2DyAqy829SiKErM46QCqDAMN39X8z/py5EW3tgCLP2WQ5e5rVRQlDVBui6O49z5tbKW2ZVaD9cwzBZgqUDSJVjU58rycR5vAiygJAIsvzvSBFhAPxFgEWDR7vaz3SXAQlf4EGCJ2CdvV/ICLJeiByz63Et6CcNwMxdXFluApf6tqacL6u/Tlz8Igs3oqzAMMydcd1E0UDK3rz75u+scX3lPK+wzAiygJAIsvzvSBFhAPxFgEWDR7vaz3SXAQlf0JcBCc9brdWJ0lmtwhOYRYAElEWD53ZEmwAL6iQCLAIt2t5/tLgEWuoIACyJXRz6pkUxhGHr7VL++IcACSiLA8rsjTYAF9BMBFgEW7W4/210CLHQFARZ08/m88jxYqA8BFlASAZbfHWkCLKCfCLAIsGh3+9nuEmChKy5cvNJogPXMC2/uehWB3iLAAkoiwPK7I02ABfQTARYBFu1uP9tdAix0yddfuih/9Oevy6cePVdrWT1/QS5cvLLr1QN6iwALKIkAy++ONAEW0E8EWARYtLv9bHcJsAAAeQiwgJIIsPzuSBNgAf1EgEWARbvbz3aXAAsAkIcACyiJAMvvjjQBFtBPBFgEWLS7/Wx3CbAAAHkIsICSCLD87kgTYAH9RIBFgEW72892lwALAJCHAAsoiQDL7440ARbQTwRYBFi0u/1sdwmwAAB5CLCAkgiw/O5IE2AB/USARYBFu9vPdpcACwCQhwALKIkAy++ONAEW0E8EWARYtLv9bHcJsAAAeQiwgJIIsPzuSBNgAf1EgEWARbvbz3aXAAsAkIcACyiJAMvvjjQBFtBPBFgEWLS7/Wx3CbAAAHkIsICSCLD87kgTYAH9RIBFgEW72892lwALAJCHAAsoiQDL7440ARbQTwRYBFi0u/1sdwmwAAB5CLCAkgiw/O5IE2AB/USARYBFu9vPdpcACwCQhwALKIkAy++ONAEW0E8EWARYtLv9bHcJsAAAeQiwgJIIsPzuSBNgAf1EgEWARbvbz3aXAAsAkIcACyiJAMvvjjQBFtBPBFgEWLS7/Wx3CbAAAHkIsICSzADr2S9/QY4e/X/ktc+/u/YiP3WsUlGf8/89dKxSUZ/zxZ/5u5WK+pyP/u8/UKk0sa3/6gu/JC8/OZUHHnyKAAvoIQIsAiwCLAIsAICfCLCAklSA9W8+96i8OHlnokNN8aM8cd+dBFhAzxBgEWARYBFgAQD8dGzXCwD01UPPnpc/euDhnYcslGbLc/f+JAEW0CMEWARYBFgEWAAAPx3b9QLAX6+/+pp8+ld+Qz70I+/O7Vh94PtvlXvf82tyeOqlXS+2s4eePS8vTf6HnQcslObLw3/4rwiwgJ4gwCLAIsAiwAIA+OnYrhcAfnr91dfkfW+5uXAH631vubk3IdZTX7p/K+i4dM/18toDt9de5B3HKhX1Ob/w1LFKRX3OfTe9pVJRnxP83D+sVJrY1uc+8y659NG/ndivZz72XxNgAT1BgEWARYBFgAXU4sKRyF+drLcAqIQAC4249z2/VrqTde97fm3Xi+/k+QeSnejDP/iJxjrsXCi1e6F05rGPyJXf/GvJEOuVc7s+5AA4IMDys14mwCLAAlr18B0idx/UP7L/D99BkAVUQICFRnzg+28t3cl631tu3vXiO/nOp/7nRIP08n23EGB5dKH0yj3/VWL/vvKNx3Z9yAFwQIDlb71MgEWABbTi5SeanZ7i8Tt3vYZAbxFg+eToSOSOO0RuvDG/c3X8uMiJEyInTzayKFU7Wn1gBlinHggJsDy6UCLAAvqJAMvfepkAiwALaMXJTzUbYH32ptoXeb1ey3g8ljAMZTAYyGAwkDAMZTwey3q9tr5HvW65XGZ+tvm6KIo2/+ZaptOp87rEcSyz2UyGw+Hm/UEQyHg8zlzW6XTqvDzKcrl0fk/edjLXYTqdJtZB7Y/VarX1en05bH83zWazzevjON76jDzr9Xrz2sVi4bxeXUCA5YujI5GDg+KdrIODRkIsAiwulPp+oUSABfQTAZa/9TIBFgEW0IqeBVjz+TwRtIRhmAhOBoOBzOfzrfeVDbAmk4lEUZQo+veZf4uiyPr9NqvVKhHC2cpkMrG+VwVYQRBYl0Evih765L3HJVhS6xAEQeFAT6132vrp1PYej8fWdcmjB2D6Z/QBAZYvTpwo39E6caL2xSHA4kKp7xdKr97zXyZvEX3u0V0fcgAcEGD5Wy8TYBFgAa3oUYC1WCwSwY4ajSNydRTQeDxODarKBlg2RcKTNHEcb4Kf4XCY+D41oikrAFJ/1wOqPHUst269Xqeuw3q9TqzDbDazLn8YhrnfYRs9VWRdVFimllU/brqOAMsXx4+X72gdHNS+OARYXCj1/ULptXv+QWL/fvnRL8mVK7s+6gDkIcDyt14mwCLAAlrRowBLBRBZo3ZGo5E12OlagKXCtuFwmBqo6KPNzFsjuxBgqdsrh8Nh6mvU6KcgCBLrqQdTWaO91PvNoMt1XdTr1C2NaSP0uooAyxcVO1p1I8DiQqnvF0qvT/6LxP794wcekt97+Jx85onXKT0ui6fekCe/8aa8eObSrqsQNIQAy996mQCLAAtoRU8CLBXmmEGISQ829Nd1KcCK49h5eVRIZIZ2uw6wXAMokWsjoMxRWGrdsm7rU7cPmuvvui4qtJrNZpsRfFmBW9cQYPmCAKtVr567IqemtyQao/jz/ycBlkcXShd/5z/bCrD0TjWl/+Xxr3Nh5CMCLH/rZQIsAiygFT0JsFQQ4TKHkW0epy4FWCpICYIg97UquDNHIO06wFIjo1zCoLRl1UNJGz0kM0eguayLfpumer/6f9c5vnaNAKsFly5fkce/fqHZ8r/9arVS8/JE/8e9lUrj26tCeeRrF+QPlq/LyXuTAdZf/ek/J8Dy6EKJAGs/ysNfPb/rJgI1I8Dyt14mwCLAAlrRkwBLjdYp8oQ/XZcCrCLhU9p37TrAKhIo6nOX6fSAyfZ0wMlkkhqSuayLCsj096vldpk8vgsIsFrw0tGlnV+kUeovBFh+XyiZAdbnF1/c+TFHaaY89+2Lu24mUCMCLH/rZQIsAiygFQRYhV9HgFVsf2R9b1YQlnbrYd5nmsuov3+1WjmPfusCAqwWvHBIgOVjIcDy+0LJDLBeWj8qz337ovzFC282Up559lBOBf+3vPTjPykvv+W/zSzf/qEfl9O/+Mvy1cefb2RZ7n7fx+SXf/AXSpW73/exxrZRHeWJkxfkDx87lziXF0+9setmAjUiwPK3XibAIsCq1dGRyB13iNx4Y/4+PX786lO7T55sbnnQHQRYhV/XpQArr6R9VlbJ20Yi9QVYabdTqqDJnMvM5TNFkrcfmu9XwVgfJnMnwGrB6Zcv7jxsoRBgcaFUPcBqqsP+zedelsvfc1B4v17+ngP51hPr2pfn/W+/tfS+DW64ufELnKrlK6ffTJzLf7A8t+tmAjUiwPK3XibAIsCqzdHR1adwF923BweEWPuAAKvw67oUYAVBsJnzy1bSPivrPS7zQ9UVYIlcC5T02wjV7YOj0ajUZ2a9P++zu4QAqwUXLl6RL/3l+UbLM7f8QqWiPudfPP9R+bEXfqFU+RfPf3TzOb/6M/9vpdL09qpSHvnaeXn6hYty7o9/kgDL4wulNgOssz91W+l9e/anbqt9eeq6UDp9eEmeOXVW3ht9Tt75s+Pc/fm2d31Ybr/rfnn02cPGL5I++WAykL54edctBepCgOVvvUyARYBVmxMnyu/fEyeaWSZ0BwFW4dd1KcDqwxxYrmGT/lm2UKvIZ2aNstJHd5mTw3cNAVYLLly80niDX1dH6/rLx0t3sq67ctDIBXBXy7nPEGD5fKHUZoB18e8eL71vL3/PQe3LU9f5+8yps3LDTVHh/XrDTVHjIRYBlr8IsPytlwmwCLBqc7x8uysHB80sE7qjJwGWT08hzHv6nu21Pj6FUDFv91PLmbV9XG5LdCllA9G2EGC1oE8BVtc6Wl0uBFh+Xyi1GWDVdf7WVeo6f2+/6/7S+/b2u+5v9PwlwPIXAZa/9TIBFgFWbSruX3iuJwGWHvrY5kRS9GBDf51LMKUHKVm30VUNguI4dg7U1Mgz86l5uw6w9FFMebccZk3GrgyHw82IKZcnBWaty2g02oR+abdJqu8zg8GuoQZuAQEWARYXSv27UCLAqn7+vu1dHy69b2+4KWr0/CXA8hcBlr/1MgEWAVZtCLCQpScBVhzHEgRB7qgZFV6YwY4KgrLmPVKhUF6oUUcQpEKa4XCYGsip0M52q9uuAyyRa9s0axSWGqkVBEHm7XpqXUej0WY/lwkRXcPBIiHiLlEDt4AAiwCLC6X+XSgRYPl9oUSA5S8CLH/rZQIsv+vl04cEWOiIngRYIslbw6bTaSL4ieN4M5eSLfzQA4/JZLL1Xv2pfmnzLtk+qyw9kBsOh4kQxVwe20ikLgRY6/V6sw7mLZvmOmSNvlKv12/ty7s1MW1dVGDmMrJKhZ0ut6XuCjVwCwiwCLC4UOrfhRIBlt8XSgRY/iLA8rdeJsDyu14+fUiAhY7oUYAlkhyVpIIOdYuaGuljm7jb9t4wDDe3khWZE6muIGi1WiWW3VbSwpUuBFgiV9dBhVhV55lSo9JcAq+0dVHb0+U79UA067bUXaIGbgEBVrUAq6tPMSPA8vtCiQDL7wslAix/EWD5Wy8TYPldL58+JMBCR/QswBK5OvJnPB4nwp/hcCiTyST3qXK294ZhKOPx2PlWsjqDoDiOZTabJYK0IAhkNBplLk9XAiyRa6Ot9HXQt28URU4BUZFAybYu+r+5Pl0w62mFXUAN3AICrPIdrS4/xYwAy+8LJQIsvy+UCLD8RYDlb71MgOV3vXz6kAALHdHDAAv9sFwuN6OzgiDInewd26iBW0CAVb6j1eWnmBFg+X2hRIDl94USAZa/CLD8rZcJsPyul08fEmChIwiw0KD1er0ZmVVktBiuogZuAQFW+Y5Wl59iRoDl94USAZbfF0oEWP4iwPK3XibA8rtePn1IgIWOIMBCC/LmtIIdNXALCLD87GgRYPl9oUSA5ff5S4DlLwIsf+tlAiy/6+XTh5fkz5+7kKibv/D0+WYqCgIsZLlw1GyA9SSjboCyqIFbQIDlZ0eLAMvvCyUCLL/PXwIsfxFg+VsvE2D5XS+fPrwkX/vWxUTd/Dt/dla+/tJFuVJ3RUGAhTxfvVvk928U+cTxesvjd14NyACUQg3cAgIsPztaBFh+Xyj1NcB6+szL8jNv/KK89dL35e7P6y8fl1vO3yZfOlonPmMfzt/WAqyjI5E77hC58cb8fXn8uMiJEyInTza0MPuBAMvfepkAy+96WZXZY69vhVgff/CsfOKhGsufHFYrxufd89Ar8tGHzsjdDx1mlo8+dEbueegV+fhDr9W7Pj0rR2f51QhAOQRYLSDA8rOjRYDl94VSHwOsp8+8LNddOSi8X6+7cpAIsfbh/G0lwDo6Ejk4KL5PDw4IsSogwPK3XibA8rteVuWpU9ujsCh+lTOvEWABKIcAqwUEWH52tAiw/L5Q6mOAdcv520rv21vO37ZX528rAdaJE+X364kTDSzQfiDA8rdeJsDyu17WyyNfuyCfeHA34Qql+fKdVy7tuqkA0FMEWC0gwPKzo0WA5feFUh8DrOsvHy+9b6+7crBX528rAdbx4+X368FBAwu0Hwiw/K2XCbD8rpfN8rVvXZQ/+cp5mT12bueBC4UAC0A3EGC1gADLz44WAZbfF0p9DLA4f91LKwFWxf2Kcgiw/K2X46/M5PDxf53Yv5c+9p/IC985R73sQb2cVU69fEm+EddXLv37f71SUZ/z713+65WK+pzxP/uQDP7THy9Vxv/sQ7VumzbKmxdrn5YfwJ6gh9wCAiw/O1oEWH5fKBFg+X3+EmD5iwDL33pZlcsf/Y+To7Due4ec+fPfkpef/L3aivw3xyoV9Tk/8dyxSkV9zsd++MZKRX3Oz574p5VKndvYLN96/unG+8tdbXff//ZbS5+7wQ03t7bd6ioEWADKoofcAgIsPy+ACbD8vlAiwPL7/CXA8hcBlr/1sirnPvNPEvuY4k+5fPffkle++AH6zSXb3b4UAiwAZR3b9QLsAwIsPy+ACbD8vlAiwPL7/CXA8hcBlr/1sl7e/ORbdx62UJor5+/7IfrNBFgAsOXYrhdgHxBg+XkBTIDl94USAZbf5y8Blr8IsPytl/Xy8r/7XXlj9qM7D1oozZW/+rfvpd0lwAKAhGO7XoB9QIDl5wUwAZbfF0oEWH6fvwRY/iLA8rdetpVXvniXnP3sT8v5+/5HufD7P1BbkZ87Vqmoz/mDB45VKupznnzP365U1Of88S+/tVKpcxtvbfPf/GtbIda3nn+KdpcACwA26CG3gADLzwtgAiy/L5QIsPw+fwmw/EWA5W+93GZh/7a/f19eTeXix/9+4vw9/PI9tLsEWACwQQ+5BQRYfl4AE2D53ZEmwPL7/CXA8hcBlr/1cpuF/bub/Xv2M7cm+1aL99DuEmABwAY95BYQYPl5AUyA5XdHmgDL7/OXAMtfBFj+1sttFvbvbvbvaw/cnjh/X/v8u2l3CbAAYIMecgsIsPy8ACbA8rsjTYDl9/lLgOUvAix/6+U2C/uXAKuP7W5fCgEWgLLoIbeAAMvPC2ACLL870gRYfp+/BFj+IsDyt15us7B/CbD62O72pRBgASjL+x7yYrGQ8XgsQRDkvna9Xm9eOxgMZDAYSBRFMp/PKy0DAZafF8AEWH53pAmw/D5/CbD8RYDlb73cZmH/EmD1sd3tSyHAAlCWlz1kPbRSQdRgMMh8z2q12rw+CAKJokjCMNy8dzwel14eAiw/L4AJsPzuSBNg+X3+EmD5iwDL33q5zcL+JcDqY7t7+vCSPHPqrLw3+py882fHufvzbe/6sNx+1/3y6LOHjba5ZiHAAlCWdz3k/7+9u439HrvvOn89QIAKhD5oJW6qCnXF0oJYJNpABasVq13BIu5aqvRB6aYCoQohBAT001brFipTkFcUTEHuDcVNg6HEpCmmhcRUtC5pqzppmuCUKgVcsZsmENaTIdNkMpmZZA4P5vp6js/Pd787+5zj92tlrTpzzV9/8rnsY398znGe533pJEXUmgJL/lySJKrruv6f13Xd//d1XV/1O1Fg+fkATIHl9400BZbf5y8Flr8osPy9Lm95kC8Flovj7gc/9En1xV8RX5zrF39FvGmJRYEF4Fre3SEXRaHSNFVVVSmlhgXUlKZp+j+jl1ciy7KbZmFRYPn5AEzNvrcUAAAgAElEQVSB5feNNAWW3+cvBZa/KLD8vS5veZAvBZaL4+7Xf8sPXZ3t13/LDz103NUPCiwA1/L+DnlNgVUURb/f1dzPWLOP1hgKLD8fgCmw/L6RpsDy+/ylwPIXBZa/1+UtD/KlwHJx3P2yr/n2q7P94q+IHzru6gcFFoBreX+HvKbAkmWHeZ6P/vuu61YtQ5xCgeXnAzAFlt830hRYfp+/FFj+osDy97q85UG+FFiMu487KLAAXMv7O+Q1BZbsfzVVYCmlKLAYiM8OCiy/b6QpsPw+fymw/EWB5e91ecuDfCmwGHcfd1BgAbiW93fI9y6wrtnInQLLz4GYAsvvG2kKLL/PXwqs2zz3iRfUN3/Hv1Z/4M98z2KOX/61367e9Df/hfrQRz++ye9GgeXvdXnLg3wpsBh3H3dQYAG4lt13yHdAgcVA/KiDAsvvG2kKLL/PXwqs6z33iRfUb/3Ky79y9Vu/Mt6kxKLA8ve6vOVBvhRYjLuPOyiwAFzL3jvkO7l3gdU0zcW/w3ve+35VvfvnH3rcOhDLz7l1IJafc+tALD/n1oH4kf+b/9d/+ocGN1kf+oE/pT7ww9/xkOPWfOXn3Jqv/Jxb85Wfc2u+j/rf+wM//B3qU2/+wkG+P/1jP8D569H5+33v+sSgwHrPe9+n3vve9971uDXXe/8+9zre+A1vuTrTN37DWx7++73vJ//V4Nx9/nt+I9dlT67LWx7ku0++H/n+4cvBD7/9TzDuejLu6sd7fvp9Fz9PAYBSFFhKKaWSJHnoHlgUWH4OxBRYft9IU2D5ff5SYF1//M6v/jtXZ/pb/ui3UmBxXXbiIF8KLMbdxx0UWACuRYGlXvsKYZZlo/++bVs2cV/5/x1pKjRLCK8/XFjKwBJCv8/foy4h/NRzn1D//K9+p/rbv//PLub417/8jeqtb/pW9bEPfXTwM27N9dFYQujvdXnLg3z3yZclhP6Ou/rBEkIA16LAUkoVRaFOp5OK43j2Z4RheNXvQIHl50BMgeX3jTQFlt/n7xELrE899wn1TV/yVRfn+U1f8lWDEosCi+syBRb5PuqgwPJ33NUPCiwA16LAUsMZVm3bnv37NE3V6XRSaZpe9TtQYPk5EFNg+X0jTYHl9/l7xALrrW/61qszfeubvrX/ORRYXJcpsMj3UQcFlr/jrn5QYAG4FgXWU7KRexRFquu60f/+mi8QKkWB5etATIHl9400BZbf5+8RC6y//uVvvDrTb/qSr+p/DgUW12UKLPJ91EGB5e+4qx8UWACuRYH1VNM0KggCdTqdVBAEKo5jFUVR/99eO/tKKQosXwdiCiy/b6QpsPw+f49YYN2aq6DA4rpMgUW+jzoosPwdd/WDAgvAtSiwNG3bqjRNVRiG/X8Tx7Eqy/Km34ECy8+BmALL7xtpCiy/z18KLAosrsvuXZe3PMiXAotx93EHBRaAa3lfYNmAAsvPgZgCy+8baQosv89fCiwKLK7L7l2XtzzIlwKLcfdxBwUWgGtRYG2AAsvPgZgCy+8baQosv89fCiwKLK7L7l2XtzzIlwKLcfdxBwUWgGtRYG2AAsvPgZgCy+8baQosv89fs8B68TMPuPhTYFFgcV129iBfCizG3ccdFFgArkWBtQEKLD8HYgosv2+kKbD8Pn+L9zw/KLA++JGX7n/xp8DapcD6uQ/+wuDcfeHNv4HrsifX5S0P8qXAYtx93EGBBeBaFFgboMDycyCmwPL7RpoCy+/z90d+9oVBgfX2+lPq5z/ysvrFZ+54/M9/6Lbjnr/LMy+rv/bHvvGmQ37O7/9zb73puPf/u/Tjgx9+Sf3gj/384Nz99Jt/HddlT67LWx7kS4HFuPu4gwILwLUosDZAgeXnQEyB5feNNAWW3+fvv/vQS4MCi8Of4wd+ZFhgvfy9n8912ZPr8pYH+VJgMe4+7qDAAnAtCqwNUGD5ORC/+PbfM7jJ+vhPfAs30h7dSL/4ttcP8n3mA2/j/PXo/P3Fj31G/fgHP7172cLx+ALrs9/7eVyXPbkub3mQLwUW4+7jDgosANeiwNrAiy+/oj7y0Wcfeqhf+eSmQ37O6158ctMhP+cbv+h/u+mQn/PFf/Cbbzoe8b/1f/7Ih9THf/KvDW6w1Hc9Uc/823/CjbRHN9LPv2M4w+6lt/529ex7/z7nr+Pnr3kTXf9HSizfDgosf6/LWx7kS4FFgUWBBcA+FFgbeOlDP3pWdnD4dbz4ttdzI+3ZjfTHf/Jbdv97xXH/45V/8Dnq02//veq5dwX9jfR/+C8vqfe0L6of/dkX1Dvff7/jx/5GftNxz9/lne9/QSV/u7rpkJ/zf3/3z9503Pv/Xfrxo//uBfWBnxtu4k6B5c91ecuDfCmwKLAosADY58nev8ARUGD5fbzy3b9cPfvT38mNtIc30s+/4w27//3ieNzx4tt+t/roL7z3YTfo93pAutdxlAek//yL/2mQMwWWX9flrQ7ypcCiwKLAAmCfJ3v/Akfw0i8Uuz+ocTzm+Mxbfr167t8E3Eh7eiPd/WyhPvWDf3T3v2ccjzte/P4vp8Dy7AGJAsv/6/IWB/lSYFFgUWABsM+TvX+BI3jpP71DvZJ+zkMP9W1Pbjrk5zz35ic3HfJzXvi7v+ymQ37OJ5JfcdPxiP+tP5u+Tr34T3+nev5fvkE907yNG2mPb6TleO7H/4p64Z/97+rlf/xFnL+On79jJdZz7/pGqx+QKLAosLgub3+QLwUWBRYFFgD7UGBt4MVPdtxoeXqjxY00+ZKvW/k+82+/T738j79o8ID06R/4X6x+QKLAosA6+nnLdfk4+VJg+X19psACcCsKrA1QYPl7o8WNNPmSr3v5PvP+fzR4QHol/TVWPyBRYFFgcd5yXT5KvhRYfl+fKbAA3IoCawMUWP7eaHEjTb7k62a+r3z3rxg8JH34//8lax+QKLAosDhvuS4fJV8KLL+vzxRYAG5FgbUBCix/b7S4kSZf8nUzXwosfx+QKLD8PW+5LvufLwWW39dnCiwAt6LA2gAFlr83WtxIky/5upkvBZa/D0gUWP6et1yX/c+XAsvv6zMFFoBbUWBtgALL3xstbqTJl3zdzJcCy98HJAosf89brsv+50uB5ff1mQILwK0osDZAgeXvjRY30uRLvm7mS4Hl7wMSBZa/5y3XZf/zpcDy+/pMgQXgVhRYG6DA8vdGixtp8iVfN/OlwPL3AYkCy9/zluuy//lSYPl9fabAAnArCqwNUGD5e6PFjTT5kq+b+VJg+fuARIHl73nLddn/fCmw/L4+U2ABuBUF1gYosPy90eJGmnzJ1818KbD8fUCiwPL3vOW67H++FFh+X58psADcigJrAxRY/t5ocSNNvuTrZr4UWP4+IFFg+Xvecl32P18KLL+vzxRYAG5FgbUBCix/b7S4kSZf8nUzXwosfx+QKLD8PW+5Lvuf7y9Vf3lw/n7qX/xxCiyPrs8UWABuRYG1AQosf2+0uJEmX/J1M18KLH8fkCiw/D1vuS77n++z7/n2wfmrvuuJeuYDubXX51vzPdr1mQILwK0osDZAgeXvjRY30uRLvm7mS4Hl7wMSBZa/5y3X5WPk+5nsC89KrM9+z69Vn/3ez7vbof7Wk5sO+TndW57cdMjP+WT8y2865Od87O/+qpuOe/5vPHe8/LEP7v14BsBRFFgboMDy+0aLG2nyJV/38qXAosDivHXvvOW6fIx8P/7j33xWYHH4dbz8X9+39+MZAEc92fsXOAIKLL9vtLiRJl/ydS9fCiwKLM5b985brsvHyfeT/+pP7l6ycDzuePnDP7H34xkARz3Z+xc4Agos/2+0yJd8ydetfCmwKLA4b907b7kuHyvfZ9/9berT3/971Wfe8ut2L1w47nu8/OF37f14BsBRT/b+BY6AAusYN1rkS77k606+FFgUWJy37p23XJePm+8z7/9H6mPv+4d3O9SvfnLTIT/n8154ctMhP+ev/ub/9aZDfs7/9Ie/8abjnv8bzx0vPf/f9n48A+AoCqwNUGAd70aLfMmXfO3OlwKLAovz1r3zlusy+ZKvH/lSYAG4FgXWBiiw/B+IyZd8ydetfCmwKLA4b907b7kuky/5+pEvBRaAa1FgbYACy/+BmHzJl3zdypcCiwKL89a985brMvmSrx/5UmABuBYF1gYosPwfiMmXfMnXrXwpsCiwOG/dO2+5LpMv+fqRLwUWgGtRYG2AAsv/gZh8yZd83crXtQLr5559Rv3pF/6C+m2f+R2LOX7BZ3+TesOnv0791H9rKbAosLw6b7kuky/5+pEvBRaAa1FgbYACy/+BmHzJl3zdytelAuvnnn1Gve6Vz704z9e98rmDEosCi/PW9fOW6zL5kq8f+VJgAbgWBdYGKLD8H4jJl3zJ1618XSqw3vDpr7s60zd8+usosCiwvDlvuS6TL/n6kS8FFoBrUWBtgALL/4GYfMmXfN3K16UC6ws++5uuzvR1r3wuBRYFljfnLddl8iVfP/KlwAJwLQqsDVBg+T8Qky/5kq9b+bpUYN2aKwUWBZYv5y3XZfIlXz/ypcACcC0KrA1QYPk/EJMv+ZKvW/lSYFFgcd66d95yXSZf8vUjXwosANeiwNoABZb/AzH5ki/5upUvBRYFFuete+ct12XyJV8/8qXAAnAtCqwNUGD5PxCTL/mSr1v5UmBRYHHeunfecl0mX/L1I18KLADXosDaAAWW/wMx+ZIv+bqVLwUWBRbnrXvnLddl8iVfP/KlwAJwLQqsDVBg+T8Qky/5kq9b+VJgUWBx3rp33nJdJl/y9SNfCiwA16LA2gAFlv8DMfmSL/m6lS8FFgUW56175y3XZfIlXz/ypcACcC0KrA1QYPk/EJMv+ZKvW/lSYFFgcd66d95yXSZf8vUjXwosANeiwNoABZb/AzH5ki/5upUvBRYFFuete+ct12XyJV8/8qXAAnAtCqwNUGD5PxCTL/mSr1v5UmBRYHHeunfecl0mX/L1I18KLADXosDaAAWW/wMx+ZIv+bqVLwUWBRbnrXvnLddl8iVfP/KlwAJwLQqsDVBg+T8Qky/5kq9b+VJgUWBx3rp33nJdJl/y9SNfCiwA16LA2gAFlv8DMfmSL/m6lS8FFgUW56175y3XZfIlXz/ypcACcC0KrA1QYPk/EJMv+ZKvW/lSYFFgcd66d95yXSZf8vUjXwosANeiwNoABZb/AzH5ki/5upUvBRYFFuete+ct12XyJV8/8qXAAnAtCqwNUGD5PxCTL/mSr1v5UmBRYHHeunfecl0mX/L1I18KLADXosDaAAWW/wMx+ZIv+bqVLwUWBRbnrXvnLddl8iVfP/KlwAJwLQqsDVBg+T8Qky/5kq9b+VJgUWBx3rp33nJdJl/y9SNfCiwA16LA2gAFlv8DMfmSL/m6lS8FFgUW56175y3XZfIlXz/ypcACcC0KrA1QYPk/EJMv+ZKvW/lSYFFgcd66d95yXSZf8vUjXwosANeiwNoABZb/AzH5ki/5upUvBRYFFuete+ct12XyJV8/8qXAAnAtCqwNUGD5PxCTL/mSr1v5UmBRYHHeunfecl0mX/L1I18KLADXosDaAAWW/wMx+ZIv+bqVLwUWBRbnrXvnLddl8iVfP/KlwAJwLQqsDVBg+T8Qky/5kq9b+VJgUWBx3rp33nJdJl/y9SNfCiwA16LA2gAFlv8DMfmSL/m6lS8FFgUW56175y3XZfIlXz/ypcACcC0KrA1QYPk/EJMv+ZKvW/lSYFFgcd66d95yXSZf8vUjXwosANeiwNoABZb/AzH5ki/5upUvBRYFFuete+ct12XyJV8/8qXAAnAtCqwNUGD5PxCTL/mSr1v5UmBRYHHeunfecl0mX/L1I18KLADXosDaAAWW/wMx+ZIv+bqVLwUWBRbnrXvnLddl8iVfP/KlwAJwLQqsDVBg+T8Qky/5kq9b+VJgUWBx3rp33nJdJl/y9SNfCiwA16LA0jRNo+q6nj2uQYHl/0BMvuRLvm7lS4FFgcV56955y3WZfMnXj3wpsABciwJLE8exOp1Os8c1KLD8H4jJl3zJ1618KbAosDhv3TtvuS6TL/n6kS8FFoBrUWBpgiBQp9NJxXE8eVyDAsv/gZh8yZd83cqXAosCi/PWvfOW6zL5kq8f+VJgAbgWBZbmlllWcyiw/B+IyZd8ydetfCmwKLA4b907b7kuky/5+pEvBRaAa1FgPdV1HQUWA7G1B/mSL/ne96DAosDivHXvvOW6TL7k60e+FFgArkWB9VRd1/3ywXujwPJ/ICZf8iVft/KlwKLA4rx177zluky+5OtHvhRYAK5FgfWUWWDJFwmbprn5Z1Ng+T8Qky/5kq9b+b7y3b9yUHJ85KPPUGB5UmD9l//v3xsF1udz3npy3nJdJl/y9SNfCiwA16LAeqooCnU6nVQYhv1m7nKEYaiqqrr6Z1Ng+T8Qky/5kq9b+b70T37boOR49r3fSYHlSYH18Z/6fwbZvvi2381568l5y3WZfMnXj3wpsABciwLrqTzPB4WVfHVQL7PKsrzqZ1Ng+T8Qky/5kq9b+X7qh/7IoORQ3/VEPf/Or1G/9G++4W6H+sonNx3yc/7Ge57cdMjP+ZE3ftFNh/ycv/eXft9Nxz3/NzaP59/x1aO5ct76cd5yXSZf8vUjXwosANeiwHqqrmuVpqnK83zwz7uuU3Ecq9PppIIgUF3XXfyzKbD8H4jJl3zJ1618P/YzqXrlH3zOWdnB4dfx2e/9fPXM+7+P89aT85brMvmSrx/5UmABuNaTvX8BF3Rd18/EumYp4fve/WPqAz/8HQ89bh2I5efcOhDLz7l1IJafc+tA/Oj/3bc6yJd8yff+xy++/Y27Fywcjz3+33/29Zy3np23XJfJl3zdz/dn6nfd/4ENwCE82fsXcIXMwjJnaK1BgeX/QEy+5Eu+bub7Cz/4JvXCm79g96KF477H82/5H9R//KH/i/PW0/OW6zL5kq/b+VJgAbjWk71/AVfcUmCxhPDyw7Wp0ORLvuTrdr7Pvvvb1Cd+5M+rT5b/590O9X88uemQn/MN739y0yE/519+9f84ON7x1b/5ouOT7/xa9cl3fq2K/twfuOmQn/OI45d+9C+qZ9/99zhvD3Leki/5kq+b+bKEEMC1KLCUUm3b9ntcTZECqyiKi38+BZb/AzH5ki/5ki+5HiNX8iVf8nX/IF8KLABuosB6KgzDyS8NNk3Tf4mwaZqLfzYFlv8DMfmSL/mSL7keI1fyJV/ydf8gXwosAG6iwHqqKIp+FlZZlv3XBquq6sutOI6v+tkUWP4PxORLvuRLvuR6jFzJl3zJ1/2DfCmwALiJAkuTZVk/08o8oijqS61LUWD5PxCTL/mSL/mS6zFyJV/yJV/3D/KlwALgJgosQ9M0KssyFcexiuNYpWk6uqzwEh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LLUJalSpJExXGs4jhWeZ6rtm1v+pkUWP4PxORLvuRLvuR6jFzJl3zJ1/2DfCmwALiJAuuprutUFEXqdDqNHmVZXv2zKbD8H4jJl3zJl3zJ9Ri5ki/5kq/7B/lSYAFwEwXWU2maqtPppKIoUnVdK6WUattW5Xnel1jXzsSiwPJ/ICZf8iVf8iXXY+RKvuRLvu4f5EuBBcBNFFjq1aJKSqqmac7+fZIk6nQ6qSzLrvr5FFj+D8TkS77kS77keoxcyZd8ydf9g3wpsAC4iQJLvbrvlcy+GlNVlTqdTioMw6t+PgWW/wMx+ZIv+ZIvuR4jV/IlX/J1/yBfCiwAbqLAUqpfJjg1w0qfoXUNCiz/B2LyJV/yJV9yPUau5Eu+5Ov+Qb4UWADcRIGlXlsimOf55J+hwGIg5kaLfMmXfMmVXMmXfMnX/YN8KbAAuIkCSykVx/HqAmtsj6wlFFj+D8TkS77kS77keoxcyZd8ydf9g3wpsAC4iQJLXVZgyRcKL0GB5f9ATL7kS77kS67HyJV8yZd83T/IlwILgJsosBQFFgOx/Qf5ki/5uneQq5+5ki/5kq/7B/lSYAFwEwWWuqzAusaXfumXqt/1+i/j4ODg4ODg4ODg4OA49PH613/ZtY9tAA6OAku99hXCqQKr67qbCywODg4ODg4ODgL5MXcAACAASURBVA4ODg6OL73l0Q3AgVFgqdcKrDiOR/99XdfqdDqpIAg2/s0AAAAAAABAgaWUapqmL6i6rjv791JwJUmyw28HAAAAAABwbBRYT4VhqE6nk0rTdPDPu65TQRCo0+mkyrLc6bcDAAAAAAA4Lgqsp6qq6ve5iuNY5Xmusizry6soivb+FQEAAAAAAA6JAktTVVU/E0s/0jQdXVoIAAAAAACAx6PAGtG2rarrWtV1vfevAgAAAAAAcHgUWAAAAAAAALAaBRYAAAAAAACsRoEFAAAAAAAAq1FgAQAAAAAAwGoUWAAAAAAAALAaBRYAAAAAAACsRoEFAAAAAAAAq1FgAQAAAAAAwGoUWAAAAAAAALAaBRYAAAAAAACsRoEFAICHsixTaZqqoihUXdd7/zoAAADATSiwAADwTJqm6nQ69UcQBH2J1XWdKstS5XmumqbZ+TcFcIm6rlWWZSpJEpXnuWrbdu9fCQCAzVBgAQDgka7rlFJKNU2j6rpWdV33D7llWaogCAblVpqme/66AFYyi2k58jzf+1cDAGATFFgAABxAWZb9bKw0TVUURZRYgCOkvIqiSJVlqaqqGhRaaZr25TUAAL6iwAIAwHN1XavT6aTCMBwsOZJSixILsJecv1EUnZVUeZ7353BVVfv8ggAAbIQCCwAAzyVJok6n09lm7k3TDJYUUmIB2+q6bnEJYJZlowWVfv6WZfnA3xIAADtQYAEA4DkpqHTy8BsEwWAWByUWsI2u6/qlvHPnXRzHZwU05RUA4IgosLCbtm256fKYbB4NP5VlydevHCLllHx1sG3bvrySf6YvJ0yShP10PCVfoSRfO6xZxit7Xck901x5JWUX/MS9M4Cjo8DCLuTh6XQ6qaIo9v51cGdVVZ09MMMfspwlCIK9fxU8labp4Fwzz7s4jgf758hD7tifk3M3DENKaA/JjJ8kSfb+VfDUUokl/17OybmZVxRY/uLeGQAosLCTruv6QZhNR/0jG84GQcAsHQ/JcrMoivb+VaBey0NmU8nsDP1BuGmavrxqmmbyQTmO435m1tiG0dhflmU3vRiQgiPLsjv+VrjVXIml3zPJMVZeyZ8Lw3CrXxsb4t4ZACiwsKO2bZmd47GmaSivPFbXNeWGJfR9dKR80pcGmqTwMjeOloejOI5V27bkayF99uO1+XRdx8w6S82VWPrM5jiOR/97WWq4tCk83MW9M4Cjo8DCxa6dtjw2KwD+kBtv9mbwU5qms6UItjNWPugl1tJ5KAWWuYRMHn5ZmmKva5Zmy98NZtS5Ya7E0v9dGIaqLEtV17WqqqqfWcfMWL9w7wwAQxRYuIg84FwzkMqbY/ZmsFfbtle/mZeH56k3w9ifLC+7VNd1/bnLm/19yXXUXP6lb+qsLycc07btYCZHnuf9w+8tM3vwOEVR9OXFpUv/9Jk7zLxyw1KJZS4n1M9nzl/7NE1z9axl7p0BYIgCCxdZ87WcKU3TqCRJmKFjoaZpBps3B0FwcU7yBpgZOvapqkqFYTh4c39pTnme82U6CyRJcnb97bpOhWGogiBQdV0PlhNO5axfy2/5e4HHkz0Fry2huq5TaZqy55Vj5u632rbti+c4jrm3slTXdYN7q2teAnHvDABDFFi42CUlFmv17afP3NBLjjXLAdnnyn7mkpM1M3QE+1zZp+s6VVVVn4v8/+u67vM098Sayrmua5WmqUqSRBVFQdYWk9nPa2dgsc+VG9q2VUVRqKIoRsfSW14aYl/msm794N4ZAK5HgYWrrLmp0j/3y5sjO0lGQRD0X7SRt/VLJZa+LIUSy06SURRF/c1w27aryg1ZtsDXrOwl5fPU18jW5Ax3rLkuC8me0sNe+tKwuVwpsdwkew2madq/HCiKgntnALgRBRYmLb2NX7qp0vdZ4XO/dpratNn8ZPfcTXUQBBRYlpIZV2Z5oS9Jmio35O8GGwLba6nQmCux2KjdTWtLLDn3WTZoJ8kxDEOVpulgdiwllh/CMBzdE5R7ZwC4DQUWJqVpunijtDQQ68taYB8pqXT6Q6++d8PYTXVVVZRXlmqaZnRTfZm1EwTB7Awdc6ka7KFncmmJJXuZsSG/veq6VlmWqSRJVJ7nZ9fYNSVW27Y8/FpK/wroJecyJZYbZL+5ufOTe2cAuB4FFkbpMzRuLbFgL8lN309HHnblxku/qWbWhjvkHNZnUOnlVdM0Z+UGe+bYTzb01V1SYukz7yif7aNnObfx8yXLCWEXuQabLwfMDyvMlVjca9nJ/ODCXInMvTMAXIcCC5MuGVz1vRwYiN0hXy6TN31Tbw31h98kSXjwdYAsQ4iiqH9QiqLobLZV13VnD8rMurKXzJo0y8Y1JZZ8tSxJEt7uW0hftluWpaqqapCrvpeO/ucpsewh59nUNVQKDnNmrNxvRVG0mCsvGuym3zubLxvm/iz3zgCwDgUWZq0dXG/9zDf2UVXVYHPvsRtrpdRgKSEbQrtD/7KcnMtjy8b0c1cvvGAfebgdux5TaLhLnzFpnn+y5GxsRgeZ20WW504VF5JzGIZ9zvrHNuSf6bmy1Nc9lxRT+p/l3hkAllFgoSef3TbLiTUDsT5zh5toN8nXccZulmUzUr3wglvkwcq8QZbiMs/zQeEFO+lfqBqbCUmh4SYZQ82CSpb9zuU5V2piW5LjVOkkH0iRrOT/1gstob9YiOOYmc+OubTE4noNAOtQYEF1XXe270YYhoMb6bmBWG6wwzDc+DfHPclbfvOrVVJs8TUrOzVN08+QC4JAZVk2WkLJnzEfkKXYYsNnd+ifZx9DieUeOT/1gnlNeSXI2R769XdsRo3+z2R8HctP7sUoJ+1VVZXKskzFcazyPD/LmyWCAHB/FFgHp2/uK7Nspm6YzHX9dV2rsixX32DDbvoyULkR05eu8PbXPvoD7tIyQMkyCAJVlqWq67ovryif3SKzNubOS73Eopzc39LMRslLxtG58krKLthtzYbrY8WlUq+Nx3meM+vZQmMfxpiaLUeJBQD3RYF1cHLzNFZWjTG/ksOg7JepL2BRTtpJymYpHPVC2Syxpm642dNsX1mWjc5ubJpGhWE4uSH00iwspV49n9nTbH9y7unX0bIsB7nI2BqGoarrevbFEAWWG2R21dx5KlnqX/jVr9Vcm+2j5xPHcb/8T79/MsdVSiwAuB8KrAOb+hrOmv9OZm6YN+VwX57n/dcJ+VqZvWTjX/3BR6nhzI2xEitN037Jr/lVM2xLn/Woz8Awy8YgCM6KLJmFFQTBbIbkuz99Jqs87Jobfeuz6uZeHOh7JsF+S8WF+e9l/L3m3gzbmNtzTh9/zWszJRYA3AcF1oHJTfWaL9wURcEyFEe0bavSNFVhGKowDPvlnvBD13X9rJ0gCEb/zFyJBXt0XafiOJ78YllVVWdfANWLrEuu4diXObt17LyUUnquvJCfQ+buWCouxmY+x3HMddtSci2eon9oY2orDl78AsD1KLAObO3Dj/55b9htak8kNmH3h15ozL2hp8RyT9M0ow82dV2PFlnyoLQ0Cwt20DM0Z04KvewIw7Dfr04vMxmL7dS2rSqKQuV5fvbCb81MrCRJVJqmlBs7appm8txUav3KBX12rblPIfuJAsBtKLAOTG6o1twMy0AMe+lv/YqiUF3XqbZtB8tXkiThQddxZkk5lyclljvWfHFOZlfqRZa+DxrsJeOtfu7O7TU59SKCmTl2yrLsLKswDNkHyTH6PdQYKabWLOGVZeAUkgBwXxRYB6bvuTH3xkmp1wZ12EsebMey1N/c8/DjvkuKKf3PsqeK3fRyau6hxyyy1j5QYR+yp5mcq2tylpcPcRz3y0x5ELaT5CkfXZB9rMauzZRYdpPSaW7bhbF9C8ewxBsAHoMC6+DMzWXHNE1ztuEs7CMzMUxyc0155ZdLSyxzNgD2kabpIAczk7UlllKvFiN5nqsgCDi/Lde27SCfS3KGvfSZ7OZHFqbOR0osu+m5jZVUemE5d82VWXnsHwsA90WBhcGNtPmmSP8aFoOw3caWeU6VV3VdU2Y4oq7rfk8Vc+8Mlgi6RV4YyCfWJT/zIfbScmPuYRn7appmMhtKLPfJi6M1+xpNfZGO7O0k56eZj75dw9S4u/YrsQCAy1FgQSk1vJEOw1ClaarSNJ38kgrsY059n5t5xXIy+03tg5Om6SBPSix36C8E5OFGyiwT5YbbZGacPq6OvQQay7nrOvYrdMTa/UFlFqxZYnFvZaelpb76uCsfWxB1XffXeZYPAsD9UWChV5Zl/zZR3yR4aX8s2EGmq0dRtLhskALLbvrb+SRJVJZl/Q2xPoNHUGK5Qy+xlsopSiw36bnFcTwossYKC/PPszG/O9Z8TEOp1/ah5Dx2y9oSa+ygnASAx6DAwpm6rvuDB2F36NPa54oMKUeyLNvht8QS+crR2Mycuq77jIMgGCxbocRyg/nQMzUDS1BiuUWWiZrnYFEUg5LKZG7KzznsBimjl170Sf6UknYry/KifQllH0L95W8URWy5AQAPRIHlGRlMoyhSQRCoOI556PFI0zT9m9wgCFSWZZP7aphLzeS/l2VLa/bswPaSJJndc04vKs0HYT1f9jjbn5lB13UqDEMVBMFgmQkllhvWFEpT+97oxeVUhrLfXVEUlFeOkDF36RyWYpMZ7fbSszRxDQYAe1BgecRcmqIfcRxzQ+y4qenq5pt6vcSSkivPc27AHCEZz5Evg+p7nun/jvJqf7KHoGTRNI1K03TwAQVzT6w1JVYURZv8/hiSrOaWBcl5OVUsc+3105pzWP4ML47spN83nU4n9iUEAItRYHlEbpDSNO0/2a1vBB1FEQ+2DtP3Ranr+ixbvcSqqmq07AqCgKntllu7p4rcTLMU1D5mMSXn6tgD7iUlVp7nvIjYiTm7dYws/9ULrKnyqm3b/loOu5VlqZIkUUEQqDAMVZIkg9zMc1ifZaVvBp4kyR6/PhboM6/kPmvqvKTEAoD9UWB5QgbgsRsk89PtcE9VVaPLD5b2PSrLUuV5rvI8V2VZ8vDrAHkQWro5lr8TbMZvJ3NG7Nz1d67EYsmRPdaUWPLv27adnXklZRd7ItnN3JtMP/QvRY7NgJfl/uxpZi9zCajkPXfdpcQCgH1RYHlCBlTzrdHa/Rlgp67rVJZlKsuy0X0ZlGLzbt/ohfNclvIAzJeO7CUZrbkGmyVWnuf9fmiUHPZYKrEkM9mHcuohVwposrWXvmxXZi7XdT0oMMaW8Osbesu5DPuM3R/L+LuUmf53gGWhALAtCixPyJs+vcCaKq+apmHZgiP0N7hzM20osdwk56KeV9d1q7KUG2jeANtJ31B/7RLBsVkcfHDBPnMllr4/3dz5Kdd2XizZScrnua/5ynWapYHumbo/vmRmc5qmjL8AsAMKLE9kWTZ4azQ380punGE/c+P2uWKKEssdVVWdvaXXb4TNLM3CWT7JHobh1r86VqrrWoVhqJqmuWifK/mSbBzHKkkSCg5LyTk4VmLpBVeSJIMCkj2R3CD3VHMFhZ4zLwXdUhTF6LVYLy7HcF8FAPujwPKEvDWS6epzD0oUWG65pJjS/yx7I9lJf+iRZUZj56pZXkZRpOI47osvlgXbz5xZt7bEgr3yPB/9QMZciSXX4ziOecngiLFZ7WMoI901df7JOTv255e+RAoAeDwKLI+s2TC4bdvZt0uw06Ullsz8gF30otlc1jumbdvRTYTjOGZZmaWaprlqs3bKDPvJuRiGoSrLUtV1PTsTq67rsyWhp9OrXw4lb7vJXmZLH1GQJaNTe1TCPXKvZc6c1L/0DQDYDwWWQ5qm6d8KBkFwdhNslhzmA64+AMuGpLCPuSeSYImg++T8myus6roePXfruh79d7CDuSx0qkQ2SyyZ4ZGmKQ9GFpMZVVNfe53b2F32upu6tsM++jLtpcymZuzAHm3bqqIoVFEUi2OoOfuO8goA7EKB5QhzOdHUF3DMP5emqcrzvP+KHQOwnZqm6d/46g/A5v4blFhum5r9WNf1YMN+maUBN+gFhrm32VKJJX9u7cMy9iHn59TLn6USC27RP6Yxl6fMamfJvr1kP7M1H1dQ6rWZlkVRUF4BgIUosBwhD0V5nqu6rgdfwBkrscaWLeibvMMeeimlf7FMXy42N9OOB153SKZSarRtOyguoyga5M9MSfvJstAoiga5Lu131XXdoLRkXyy7rdmsmxLLPXVdqzRNVRzHKk3TweycNXnK9Zuv0dlJX/abpungBcNUZrKPbJZllFcAYCEKLAfIA5K5F8NSkVHXtcrzXOV5vmraNLbXtm2foZ6vfIlszUw7Six7lWU5uEnWlwDr5YX5pUE2BnaHPBBNfc1qqZyS5WWcw3aT83WpqJjbEwt2mdpfUGfOrpS9z6qq6v9OsKeoneQeKkmSwfVVz33sfJZ7bs5jALATBZbFuq5TWZb1y//GUGS4TZ+qPka/kTKXlEn2zNywk56dlFOywb7+QDSWvZQfFFh2kw2czYde/dzky4N+kIfhpWWeenHJzBx7ydgbRVH/osEsOoQ+432s8OK+y05yDZ7bs27sHNXPYcorALAPBZbF9Bkac/srUGK5S8qMucz0my1zFt3cF8+wLzl/pwqqudzk4YqHX7vJg44+A8Mslqc2bYdb1u6JpM+YZh87O81tyD+l6zpVFIWK41jFcaySJOH6bDG5Nk/NqIuiaHYmFh/VAAB7UWBZzNyQfe5GixLLPpLJ3E2QZLtEyhD2MLNf0zT9nirXLC3Rb7BhN9nAWb/mRlF0Ntuq67qzvQi5RturbdvRglmfVZmm6VmGelkJe8m+VWMZt22rsizrSyoKZzdJgaXPmNT3K5R/ppdY3F8BgBsosCx3STGl/1m+iLM/WXIytfxTqddmYC1t1i2lBrnaTZ+lseaGWB545Wuh+h5ZzKxzg3ypSqnXztOx3PUCi5cMdsrzfLDEV4qqqY29zT2RpLxi5pXd5Dqr59p13eieWEsb98Me+jVVxmJ5gSj/99gSYHNJKPvFAoDdKLAccGmJFYYhD78WkD3M5sopfR+OOeyJ5A79AXcpV32jfv2/4fx1k8zsMB94ZaaWfFCD8so+enkhs+j0Tfj1JUZVVU3uiUQ5aT85T+XjGXme93nqpaQUksyGtV+apmfnnn4dlo8rjC37lNzZ8woA3ECBZZmmaUbf/rBE0H1pmp7dPMmD7dKNkxQdU5u9wy5rPr8u9K+FLs3Eg91kZoeZozwwk6+dsizrx1Z9/NVLDPPhV74Uq3+JjqWhbjA32peS0pw5qS/9hb308nnqGivnqflyQf4u5HnOiyMAcAQFlgVk6rr5xte8GabEcpf+aXWzxDLLDjNXfVNoMnfHJSUW/KAvG5ZZHFJehWG496+HEfISYerrgl3XDZb2srzID3JuxnGsiqIYzVXf4w52Mpd9Ti3bH/uoir5nHeUVALiDAmtn+gAq6+/1wdhcDkiJ5a65L97oZUcQBCrLMpXn+ex/g/21bdvPwsjz/OztLiXWsZjXc/2c5gHJTnKOzu1bpefKeXwcUj4z9tpJ34JBZlFOncfmWKzvd8feogDgFgqsnek3xXoZVZZlX1SZDz+UWG7ouu7soXWukKqq6mwDYcmfpUf20W+I9SNJkrNzmRLrOPQZtWEYjs6qhD1k1tzSBxf0ZWfwT9M0/QuItm378opyw056edV1XX9+zuU1tkl/HMdcnwHAMRRYO5IH26mNuWVD9rEp7PqyMt7s20fe2I8tOVmaVVVVVb8nUlmW3FxZSM7dIAhUURSqrmuVZdmgWJ76chklFrCtuTFSzs01y8RkPOardH7RXwqyIb/9zPJKqVczXLNUuyxLlSTJ6J6kAAA3UGDtSAbhudk1+o2VOdg2TUN5ZSFzGdHYTRJLA90ln+MeK4/1WRrmUgZKLGB7MhtOztWmaQbnn/4hjaWZrrLEn3HXLzJrUt+6YWlGHvYh+4mOlYvMkASAY6DAehApnuYeVKe+imKSJQ5MZbefXl5J8Th1I0yJ5aaqqkYLqjX75OizPXizDzyWeT2Wpflm+SzX4rkZzXpxDTvJTNgkSVSe52y476mpr33KDMmxc7hpGu6zAMATFFgPon+NaorcNM9tHqvU8A0x7GUWGPKmcK7EpMRyz9ieOZds8lxVFeUVsBFzRuxYSWUWXWMvleRazcwcO43tb0Re/pgqrXRTL4X1lQyUmgDgPgqsB+m6TmVZNrskQd9HZ2lQXSrDsK+xAmPNpqJKUWK5Rs5byXmuvJKyiz1zgP3oS3unZlmNfRFY9iLU96KkfLaPvidSWZaqqqrBuMqHFNwmWU7tFyvkS4R6aTm3DQcAwE0UWBuZ2jByzY2x3HwvDd7Yx1SBITPn1hSPcoPGDZb99BmRdV3PzryiwAL2pX/wRJ9lNVViTc3kMb8uCjvI/dHYPZRcf9fsbwY76efj0r2U5C2rGiivAMBPFFgbkKVkUxuxT325TKlhOcJDsJ3MGTm6S5Z+kq87ZKnC0qbs8udYtgDso65rFYahaprmbKng1H5Xbduqoij6GVhs2m4vmXVjFlSUF+7TZ9atuZfSZ72TPwD4iwJrI3PLxMxPOKdpqvI8V1mW9f+cr5bZbap8misfy7IkV4vpD7HmvlVt2/bnZhAEozMzpNjk4wvA9oqi6Mda/fxcW2LBDWP7HlFeuE8vr7qum92gXTRN039FkvwBwF8UWA9klhZLJZY5q4NNSN0nmZpvhy/Z/wzbk3z0IwgCVRRF/2f0h6QgCFSe56qua1XX9eCrZuQLbEvf82rsAXauxGKZoFvM5fdz5ZWMx7CbWV4ptf6r3fqYTXkFAH6iwHoQGYDN4mJpw+6mafplC0VR8PBrqbZtVy35G/tinV5e8fbfPnp5FcexiuP4bIakaJqmfzNsHrJsCcD2lsbaqS8PpmnKzFiHyPU6DENV1/XszBsKLDtIyTh2no2VV0qNb9A+Rs5pyisA8BcF1gOYX7+Z+/cMsm4xZ8oFQTCboex/Jn8PKK/s1nVdv+GzOStD3xBYP6+7rlNlWfZlVxzHqigKZnIAO7ukxJLrspQhnL9ukGv20swb+XNhGO7wW0InY6m5Kbt8RGFuQ37ZoN0kf77rOjbsBwDPUWDdmb50aG7/G0os9+hLE8xZN1MZ6puKUl7Zreu6Pq+pPPXZWSztBey3psQyX0pwfbaP/pJAX8qtlFJVVQ1mzY6Rvwdct/fXdZ3KsmyyaBorj/V7KZPcm3EvDQDHQIF1R/rUZxls5972UWLZZW5JoGzaHQRBf9NlfnJ9LMO2bQeFJg9HdpIb4CRJFpeY6F8VZYkvsL+la+qasbZpGlXXNTOvLKTnJ4c5S0d/uRCGoSrLUtV1raqq6gvKKIp2/H/FcckXQKekabp4D6xv0G7+czZsB4BjocC6k7F1+3Iztea/Y/Ddj76MZOpBSHIy3/yayxfGMuTNvv3MTduXyAw83uYD+5Jzd2n8ZKx1kywdC8Pw7OvMYyWWuZxQn5lFObk9KZjGlgUqNXwhtHRemuMz5RUAHBMF1h1MbTq55rO/+n/PALwP2Rx06gZLKdXfJOn04ktfgmLmmKYp5ZUD9BJraRNneaiaWq4CYBuXFFOUWO4ZKz/04sL8d23bqjzP++WGSZKQ9Y70jfWn7rHWnpf6PTXlFQAcFwXWjebeLq397K9S88vX8Dhd161aDiZ/Rt8o1PzajX4TZs7UYqmZG9aWWPLnKLCA/V1STC3NmIUdZPnf6XT+NWel5kss2GVNVmvOYbmnLoqC8goADowC6w6m1vfPffZXvmbHTde+ZK+ypWVjYRgOZlFJtubNk/5FqyRJKK4ctKbEYkNgwC5rS6woivqH36WZltiH/sGTubGZEssd9yix5L6LAhoAjo0C64GmPvurD+R87nd/koXMmpKvUulL/qqq6v9v2Zh9bPYNX7Pyw1yJJXt2BEHAAxNgkbUf1cjznIdfi+n3SEvbMFBiuePWEkvuqSmvAODYKLCu0HXdqq8VjX32l3X79tFvioqiOFsaaJICY2z2TRiGKo7jQeEFN+klVhRFKsuy/u9GGIbkC2ysLMv+HIyiaPQF0NQDsL7smyX79rukmKLEcsctJZacw9w7A8CxUWBdoOu6s885m7OrdOZnfymv7GXmOpfP1Mw6Kbbm/k7ALebXCZMkUUVR8IAEbMy8Rs9dq/U/m6apyvO83wCafevccU2JxbJQ+91rTywAwDFRYK2kv70NgmAwvX3uhkmfAk95Za+u61Zv7qvvm5XnuarrejCLi32v/HLJ1wkB3J88zMrS7qZpVJIkq0ssfSYl5bNbLimxGHvdQYkFALgWBdZTS0sKpLzSl43JjJu5B1t560t5ZS+9nNT3sJrL6pLZANhf0zSqKApVluVVS/8osYB9yAuDKIrO/t3S9bqua5WmqUqShGuzpcqyVEmSqCAIVBiGKkmSs/sxlgi6a27LjUtKLM5fAICgwFKvDZCyibdJHl6TJDn7d/oN9NiD7dpCBPuSckOp9W/9ZFlKEAQqSRL2RLJQ0zR9iawf5ib9a1BiAduT67G535X5pTrGWPdMvQiS+y290KDEcsvaLTfW5MqedQAA3eELrKqq+pvgqQdaWapgDqL6soapB1u5yebG2i1MXXefeWOc5/ngXL0mW0osYFtyzurjr5yH8sDL9do9kpm+Gb/MmJta8kmJ5YZLt9wgVwDAJQ5fYC19cU6p126g9TfAcpMlg7H5YKsPwOzLYKe2bVVd15P58FDkLn1PMzO7tm37835sZscSOdfN8xzA/ckLJFm+Lx9HMR909T2xODftpi8LHcupLMv++m3OfNfLjrEvAWN/12y5QYkFAFjr8AWWDKhzU5TNNfgya8schLMsG7w5ZNqznZqmOZuJM/XlQEosNy19EbLruv7vQBAEF98sc24D25BZOULOW/PFg/4hjblzH/uTe6W5MVV/KTi2Jxb52umWcmelqwAAFxFJREFULTf0EuvSF0sAgOM4fIElb231wTZN08GNVdu2g/9b9j0yH3rNG2gKD/voN0hhGPb7I63dsJ1M3TC17FfXdV2fP2/yAfu1bdsv2zdJKVIUBeXGjmSMnVtiPbYsdIyMvWNlCOx0y5YbSr3694f7LADAnMMXWDKVXQZTc2mgSZYvjN1Ay3/bNA1vjyzUtu3osrI1m3lTYrllbNnvGH0vHQB2k/HaHH9lyXAYhjv9ZhDyIi8Igsk/IyXH1IdzhNxvzf0s2OXWLTcAAFhy+AJLqeFgurQ589QnvfV9OWAn/Q39GPnc81Shlabp7Gb/2E6apoMczEwk66WN1ruu6897APbJ87x/wJUZWPp1XN/TjpmU++u6TmVZNvvyQJZ4h2G4WF5wfXYLW24AAB6NAuuppWnNQt8cOkkSVdf1YMNRZufspyzLs09v6yRj89+3bXv2uec4jkd/Dhvy709/w980zeiSFX1m5dKNsTxIAdje3AuBsRnR+oOvfrDxs53MLRmUGt5Hzd1vzS0ZhZ3YcgMA8GgUWGr92nxhztha89/g8SSHqbfwkq+8ue+6bnATFYbh4O8A+6jYaewT3WMz4/RN2qcekvUvCgLYlpx/Yy8GZFweK6bMEivLMsorC+lfnjMLCnMZ2RhZaki5Ya+5F0RsuQEAeAQKLPXqIDu1Nn9KVVX9Q3QcxwzAFsiyTEVRNDlLSi+r4jju3wAHQTC4QZa/A+y7YS+9xJp6wDGLLvPP1HXd/x1gZh2wPTk/zbF2rrwSsuQbdpvbP1K/3wrDUJVlqeq6VlVV9S8g2JbBPl3Xjc5aN18UseUGAOARKLBGrC2xsK+5N+4yu8r8Z/oMqyAIJt/cU2DZTf+a5NwsK7Pokll2S+UXgMfTl/pKiSznNksC/bFUYunX8jVL+bEf88WQfk9l5suWGwCARzhsgbW0YTcllt3kIWdp5s3UZ5rn3tyzrMxuXdf1+2rUdT24mZ4qsfI8P3tICsOQGRzAzuQBWL/eNk1DceGZuRKr6zpVFIWK41jFcaySJKHcsNTY+WrOyNJfHrLlBgDg3g5XYE1NfR67WabEstfczbBS12cnxVgQBCwrs1DTNCrLskH5bL4RntsUuq7r2eIawLZkFtbYRs9wi3xIJY7jwdcjxdK4DbvN7Wmlb71gjq9suQEAuKdDFVjmg+7cLB1BiWWve5RYaZr2N9vcXNutbdt+FtXY8tC1JRaA7VVVNflSQGZ1TH2AA3Yzl2rPfVCFcdZdsim/metceQUAwL0dqsAaK6zWDLaUWPa6pcTS91/R91Li7aCdZBP+JElG//1ciSVfngSwPfM6bBZZMrODWVju0a+7SZKoqqpUURSz90qUWG6SMXhsiaA55tZ1rfI8ZyY7AODuDlNgVVU1+/Cr1GvLi8bIIM3Nln1uKbHatlV5nqs8z1VZljw8WajrOpUkicqyTJ1Op8XN+/USK8/z/lPszO4A9lGW5dkMHbPIkus456lbJLdLX+5RYtlPttyQMVde+oVhqJSan3klZRf7TAIA7s2bAqtpmtHP+AoZTM3ZNWMbPIdhOPpzeJNkLykp7r0nFvanf+VobO8N09hyFvY0A/ZX1/XZV8ukyGrblllYDpI9I8fUdd0v0x+beSclFgWWnfR9q4TcK8t5PLVsUF44UWABAO7NmwJLBtOpB9yx5Uf653zlc8Dyf0dRtNWvjiuNbchPieUf2VhfslvzcCvFtHzRin05gO3JF1/Nc3aqyGIvLPfoM3KEvFAcW6I/9ncB9tFnW+mZyT5Yc+VV13WzxSYAALfwpsCSJQpT+xfp+x1FUaTCMBxsNCoDtP6wzEOvvfRZNvJVG3nbS4nlH/28jKKIGRqAxaqqGoyxcr01z9u2bUdfQjALyx1yXU7T9GwMlrG5qqr+z2VZtvevjAVpmvZF1dg9tZ6x+bXJtm37ezP2ngQAPIKzBdbSze3YJ5xlSrMcSZKMLiuSN4cUWPaa23djbYnFsjK3UGIB9tNfEsRxvLjUSKnxIotlZW6Q2e36EYbhWfEh+5CuWQaO/Zh5TtHPV1nBoM+64wUhAOBRnCyw5EF26gZXBtaxh9y2bUeXNOj/fmxKPLZTluViebi0nGxNiUVBaa+pc5QSC7CXzHQ2y6qmaVZdb2XpL2OwW8qy7JdrT30MRYpNZmDZzdxDcu6rzEVRnM20DIKAmVcAgIdyssBaKieufcjVB+65QRuPM/dVG6EvB53DV47c0jTNYDN+eYg1s6PEAuwkMzBu3deIzb3tIyWVzKIam+U+peu6vuhg1rP9zK/5LpXP8gVv9jMDAGzByQJLqfuUWGVZqjAMVZ7nKsuywV4O2MfaGyfJfulmeOnrhLCDfr4GQXD2FcE4jgfnMCUWYJ81LxaUevU6r39QxSQzoVluZoepj6VMfbG5qqp+bK7rur+eszm/Oy4tsQAA2IqzBZZSt5VY8pUU84aMG6z9rblxkjfBcw9BSp3v58DbX/u0bdufi/rSA3050dg5TIkF2GVtgSXX77mZzmt/Fh5L9g6Noqgfi6uqGozReo76HmjmJv6wU9M0o/dGlFgAABs5XWApdXuJVRSFyvNcFUVBuWGRpRsnfRnh3Mwqufkuy5IZWJaSc3hq3wzZ/Hds/xQ5v7m5BvYny8SWluBLMT31wqhpmv7aj/3oe4KaLwimxuCmaQabec99HRr76bpOpWk6eJEbBMHZ0lBKLACAbZwvsJRaXibGTA03Ld046V+VHCs/JHeWodhNHnrnzkv9rb5ZNK/dIBrAY+kbsM+dz0VRTBZY+nWfGdH7kuuumYN+T8WLIfeYG7XrhePY0lBKLACATZwtsOTt0dhUdUos98nsOPNTzeaNk/7v4zhWVVWpuq5VWZZ93rz9tduly454qAX2V9f1WZmsL82fG2flpdPUg3Capiw5s8DYTLmp8mrpC8+wh5RRaZoO8tLvm8z7LUosAIAtnCyw9IFULy0e9XVCbEvPKQxDFcdxP0tn7MbJ3OeKfTfcsnbZkcwGYEYdsJ88zwfLjpY+sGBer+U8jqJo618dF5Ll23LNnZt5JeMwX6Kzm5x/U/uHNk3Tj8nmOarfezPzDgCwFycLLCmqxsqJS0osZubYZ25D77m3f23bqjRNB8UmN1hukHN26YFW9lxZ2rgfwGPo46s85C59YEGux3meM4PDMV3XDT5wM7dskALLDXIOz93/zhWVXddx7wwA2JV1BVbTNIvFg9xQTc2gWlNiUW7YSbJb2huFByB/yEbBSzPm5AFparN3AI8jew4mSdKPvXVdT85qlpcK5qzYOI75YIpD9L0m52berNnLEPuTpfhLRaOMt8x4BgDYxqoCa83GoPqXb+YslViwk9wET91cUWK5qW1blWWZiuNYJUmiiqI423tDL7HMhyD9a4M8IAHbmvsanb6Ee2xpvuyNVNc112tLyayaPM/P9rEyx9yxsVnut8yvxGJ75nlmno9rs9JfLAEAYBOrCiyl1hVPU18jMy19nRD2WSqwlKLEco25nEjflF9fiqCXWEEQqCzLVJ7nlNHAzqa+GqjvZ8X+km4yZ1jJ9VfPeuyrdXmeqzzPB/slkfu+9Bc9cl9kfhBBztkgCBbvoeXPAQBgE+sKLKWWSyyZAr20F465uTfLFuwnpePS5uv6TDxKLHvpe5qlaaryPFdZlg0KLf0cr6pqsLfOVNkFYDsyluqzNvTyquu6s83bGW/tJ/daQRD0RcfU3mZd1w1eCuqHvqwU+zFf7un3U3o+a0pH9pwEANjKygJLqfkSSy8v5mZkyJvFsiyZueEIPdu5WVjy5+TNPwWWneQ8HtsIdu4cl+UseZ6rsix5OAI2phdQUlbJiwUpps0HYPlqnTxAM+7aS0rJsRJDZtyNfVyjbdv+2pznOWOvZczZcmMF1FLZrP8MNuUHANjG2gJLqfkSS5/2PrapswzQbEDpHnlrOFdMyc1327a86beQzMiI43j2HNTPcR6EADvI+KlfW/UlZXLemg+3+guINTNpsR8pMKZeDuhl5NhHVWAvfVyduo8yl/aPzZDm/AUA2MjaAqssy9mlRkoNB+k4jlVVVaqua1WWZf/fsezITlVV9Zt6y8axwpwGbxaUMhsgDMOtf22sIPnJXhxLDz+yJJiyGbDD0lJuGV9Ncm2uqoqvhVqsaZpV11yZicXHM9wh98Vpmi7uFSovmcaWhVJaAgBsZV2BZZYXcRwPpkObJZa5zxVvf+1mTm/XD/3z6uafC8Pw7O8CU9vtpZfLS1870mdt8JAE7E/OyaniYux87bqu31uH89hu+hL8JZIpLwPd0DRNf++79oM3TdP0S0KLomBWOwDAatYVWDLYmptOzi0nbNt28LYpjmP23rCQfjMlGZVlOTvdPc/zsy/YsbeKGy75eqBkTCkJ2EFmYY3NxJBZG1EUqaqqVFVVg7Ebduu6rr82L5UVsl0DM3LslqbpaEHFV5sBAL6xqsCS5QdT09oveSCGffSp7SZ9PwbzrX/Xdaqua5Xnuaqqirf7Dll7zlJgAXZp23ZyFpa5f46+4TfXZzesXbots9y557KXZDRVUM2VWBRaAADXWFVgycPu3Js+Six3yc3TFPmyFW/x3dM0jarrevThdemcleUs7GkGPIZ8VGHM3AycuTG5aZp+llYURczQsVhd17Mb7s+Nt7KEkGVl9lozy8r8M2VZqrquVRAE3G8BAJziXIGl/zlKLHfIzfLS2179ppobZvs1TdM/4Oh7mZk30FPnbFVVfHABeDB5cDXPMZlJFYbh6Fiqz8KCe8wl+OZHNWTW++l0UkmSDMbcrutmZ03DLpeWWGzYDgBwlVUFlnzxZs1MDH3wpcSy3yWzbOQGi1ztNrWMaOq81EusMAwHS0Ypr4DHkXNt7CMo+jk8VmTJecv12C2Sm/kxHHOZp15iyQuIOI77vxcsC3XH2hLrko+sAABgG6sKrK7r+pumpTdCcmPFjbU71n49UPZz4K2g3WTmVVEU/T+r63rwWe65Eks2gObhCHistm0HJbF5zpVlOZhJqRdZMguLJb7ukDHULJ+mrrfmdVsvN7g+22du3yo2bQcA+M6qAkup12ZhzRVTMpunLEuWmTlEyoswDGdviuWrR8zKsZecg1Mlo15UmTmyBBjYT1mWkw+2ZVkOlhhJkcUsLHfIi8CxzfeXtG3b75dFcWWnNE0XiylKLACAz3YpsKqqUlmWqTiOVZ7nZzNyzOnN+o2UvmyJ8spOTdOoPM9VnueDjPRN2qeWJdxy843H67quP29Pp9NsRvoSFvPPUWIB21v7YGvOyJHrNrOw7Ld2v0mlXh2rWULmjkuKKUosAICvNi2wpjaQlJstvezQH3BlDwf9hprlZfaRcsPMVi8o9QLS3G+lruv+7wf52kmKKznm6EuC9WWGghIL2I6Mr5c82NZ13X9pcO0ScOxrbYGlX595WeSOS87fpmkG99GUWAAAH2xWYOmDbhzHqizLwdKEsQG2qqqzL5yx6aSd9Hzlk+pRFI1+vWhp82++eGS3S4onWQ6aJMnNPwvAdcxlR5fOzmjbVqVpyobeDpA9y9YUU/LCiVLSLWvP367rBjMoGWMBAD7YrMCa+xyzXmiMLTeq61oVRcGeVxaTG2E937mb567rVJ7ng4JSNvWG/dYWT/KFq7nZADwYA48j56D5tU+WGPlLxuOpFwdCZtdRYLlnzfkr535VVdxbAQC8sVmBJYPsFH1/JGbguEXe+EZRNPnvi6IY3e8M7lpTYskMrKVzmvIKuD/Zj3DqoxiUWH6SZYRz196u61QYhrP3ZdiP+ZIvSZKz83Pu/JUXw+wnCgDwzSYF1to9GfSbLmZauUNyM5d2yrITloC6qes6VRSFiuNYpWk6Wj7OlVh8cAHYj8y+iKJodvN1Siw/Sf5Sfkx9SIPx2D5T+8WOnZ/m+ZtlmcqyrB972U8UAOCbTQusNV8wkoGYtfrukHzl5kreHOqbted5PtgMmIcku03tUzZ2XppfDZWvjLK3FbAf/bxcGnspsfykl1hBEKgkSVSWZf2sHpZu20c/F7MsU23bqqqqZs/PqcKL1QwAAB9tuoRwzV4LstyBt0ZuGdtsPwiCs6/PSYlFvvbSy6ssy1RZloOvSy6VWPrDEg/CwH4u+UiCWWIxa9IPdV2Pfh04yzLKKwvJPbA5M07/auTcnldJkkzOmAYAwAebb+IehuHsTZPM3GDDSbc0TdPfJIdhOHlzLPkyK8deUkaaN8BLD8N8URCwzzUlFjM3/NM0jarrWtV1TTlpMRl/p5Z8LpVYAAD47u4Flmwam+f54CZJ36R9atq6vGFi00k/ka/9qqoaXXowtkSBEgtww6UlFoB9yHmq07/izXJfAMDR3a3A6rpudJq6PotDX5oUhuHgRrqu635QZnmZH8wCU/I1lxXCHmNLePUb5rIsmYkFWEb/WlkYhipN07NZNpyXgP3kHlnunYuiOHupJF+QlPOZeyoAwJHcpcDSH3CjKFJ5nk8uQ5jaHJpNJ/2ifwFLLzbJ1z76g64UWPoXQyU//aHX3LjdxMMysI2xL73K7Azz3OO8BOyW53l/bsqs9bGPMJgvjNl2AwBwFHcpsGQgNd8QTZGv1OlvkKIoYgD2iP4VuqkN3bE/KZTl3JWlvrIsQYpIc1akfHlSP39N8rDMl66Ax5DCWcbPuq5VWZaDsZUSC3DT1Pir1Ktf7I6iqP/QCgAAR3FzgdW27eQDrPz7oihUnud8FeVg2rbtN42FneRBN0mSvmTSyyaZWWkWUFJgJUkyuw9HnueUV8CDyOyMsXNsrqjS/x3XZ8BOU1/llvGXGe0AgCO6ucCSgdRcRtS27ejShrHlRgC21bat6rputnxWanxDWaVeewBmA1lge2VZqqZpFmdR6V8uG9sTiwdgwF4yAysIgr5oruv6bJ8sAACO5G4FlszCkOWB+mbteZ6rJEn6h2EeeoH9yJ51+sbsU+Q81v+M3FSP7csB4LHM5btLD7Eyy5KyCnCP+fVf9hMFABzdXfbA0vfbmNvzSEosvjII7Mf8kMJcgSVLGGSmln4zzZ51wD702c1LewtSOAPuMr/wzX6iAICju0uB1TRNP8CGYaiyLBvdk0M29mbDSWBfeom1tMm6uRQ4CALKK2Bnazdjl30qx5YCA3BD27asXgAAQN2pwFpDPgccBAGbOgMWuKTEappG5Xmuqqri/AUssabE0pf5AwAAAC57WIGlbxjbtm2/9Iipz4A9LimxANhnqcRi6T4AAAB88ZACS/bciKJosHafTScB+1BiAW4z98Tquk7Vdd2Pv5zXAAAA8MFDCizZ64pNJwE3UGIBbjP3qpNjak9KAAAAwDUPXUJY1/XiJ74B2IESC3CbXmIx4xkAAAC+2WwTdwD200usOI73/nUAXGjt1wkBAAAA11BgARhomkaFYcgnuwFHUWIBAADARxRYAAB4hhILAAAAvqHAAgDAQ3qJxYxKAAAAuI4CCwAAT6VpygwsAAAAeIECCwAAAAAAAFajwAIAAAAAAIDVKLAAAAAAAABgNQosAAAAAAAAWI0CCwAAAAAAAFajwAIAAAAAAIDVKLAAAAAAAABgNQosAAAAAAAAWI0CCwAAAAAAAFajwAIAAAAAAIDVKLAAAAAAAABgNQosAAAAAAAAWI0CCwAAAAAAAFajwAIAAAAAAIDVKLAAAAAAAABgNQosAAAAAAAAWI0CCwAAAAAAAFajwAIAAAAAAIDVKLAAAAAAAABgNQosAAAAAAAAWI0CCwAAAAAAAFajwAIAAAAAAIDVKLAAAAAAAABgNQosAAAAAAAAWI0CCwAAAAAAAFajwAIAAAAAAIDVKLAAAAAAAABgNQosAAAAAAAAWI0CCwAAAAAAAFajwAIAAAAAAIDVKLAAAAAAAABgtf8OM3m1khubInw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9242769" y="2891119"/>
            <a:ext cx="466007" cy="3092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1 5"/>
          <p:cNvCxnSpPr/>
          <p:nvPr/>
        </p:nvCxnSpPr>
        <p:spPr>
          <a:xfrm>
            <a:off x="9708776" y="3334871"/>
            <a:ext cx="295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9681882" y="3227295"/>
            <a:ext cx="322730" cy="215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4" name="Grafico 13"/>
          <p:cNvGraphicFramePr>
            <a:graphicFrameLocks/>
          </p:cNvGraphicFramePr>
          <p:nvPr>
            <p:extLst/>
          </p:nvPr>
        </p:nvGraphicFramePr>
        <p:xfrm>
          <a:off x="6324599" y="845140"/>
          <a:ext cx="5867399" cy="4165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623545"/>
              </p:ext>
            </p:extLst>
          </p:nvPr>
        </p:nvGraphicFramePr>
        <p:xfrm>
          <a:off x="1057305" y="1187271"/>
          <a:ext cx="9811086" cy="34076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03717"/>
                <a:gridCol w="2807369"/>
              </a:tblGrid>
              <a:tr h="681539">
                <a:tc>
                  <a:txBody>
                    <a:bodyPr/>
                    <a:lstStyle/>
                    <a:p>
                      <a:pPr marL="0" indent="176213" algn="l" fontAlgn="ctr"/>
                      <a:r>
                        <a:rPr lang="it-IT" sz="3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fattore  gestione emergenza</a:t>
                      </a:r>
                      <a:endParaRPr lang="it-IT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3,36</a:t>
                      </a:r>
                      <a:endParaRPr lang="it-IT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681539">
                <a:tc>
                  <a:txBody>
                    <a:bodyPr/>
                    <a:lstStyle/>
                    <a:p>
                      <a:pPr marL="0" indent="176213" algn="l" fontAlgn="ctr"/>
                      <a:r>
                        <a:rPr lang="it-IT" sz="3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fattore organizzazione</a:t>
                      </a:r>
                      <a:endParaRPr lang="it-IT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  <a:endParaRPr lang="it-IT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681539">
                <a:tc>
                  <a:txBody>
                    <a:bodyPr/>
                    <a:lstStyle/>
                    <a:p>
                      <a:pPr marL="0" indent="176213" algn="l" fontAlgn="ctr"/>
                      <a:r>
                        <a:rPr lang="it-IT" sz="3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fattore </a:t>
                      </a:r>
                      <a:r>
                        <a:rPr lang="it-IT" sz="3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preoccupazione/tensione *</a:t>
                      </a:r>
                      <a:endParaRPr lang="it-IT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2,68</a:t>
                      </a:r>
                      <a:endParaRPr lang="it-IT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81539">
                <a:tc>
                  <a:txBody>
                    <a:bodyPr/>
                    <a:lstStyle/>
                    <a:p>
                      <a:pPr marL="0" indent="176213" algn="l" fontAlgn="ctr"/>
                      <a:r>
                        <a:rPr lang="it-IT" sz="3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fattore prevenzione </a:t>
                      </a:r>
                      <a:r>
                        <a:rPr lang="it-IT" sz="3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stress **</a:t>
                      </a:r>
                      <a:endParaRPr lang="it-IT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2,74</a:t>
                      </a:r>
                      <a:endParaRPr lang="it-IT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81539">
                <a:tc>
                  <a:txBody>
                    <a:bodyPr/>
                    <a:lstStyle/>
                    <a:p>
                      <a:pPr marL="0" indent="176213" algn="l" fontAlgn="ctr"/>
                      <a:r>
                        <a:rPr lang="it-IT" sz="3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comunicazione </a:t>
                      </a:r>
                      <a:r>
                        <a:rPr lang="it-IT" sz="3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gruppo </a:t>
                      </a:r>
                      <a:endParaRPr lang="it-IT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3,12</a:t>
                      </a:r>
                      <a:endParaRPr lang="it-IT" sz="3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>
            <p:extLst/>
          </p:nvPr>
        </p:nvGraphicFramePr>
        <p:xfrm>
          <a:off x="871466" y="6059354"/>
          <a:ext cx="10214676" cy="640080"/>
        </p:xfrm>
        <a:graphic>
          <a:graphicData uri="http://schemas.openxmlformats.org/drawingml/2006/table">
            <a:tbl>
              <a:tblPr firstCol="1" bandRow="1"/>
              <a:tblGrid>
                <a:gridCol w="2506790"/>
                <a:gridCol w="2506790"/>
                <a:gridCol w="2631800"/>
                <a:gridCol w="2569296"/>
              </a:tblGrid>
              <a:tr h="5289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MINIMO</a:t>
                      </a:r>
                      <a:r>
                        <a:rPr lang="it-IT" sz="14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 MASSIMO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Punteggi oltre 2,5 tendono al positivo</a:t>
                      </a:r>
                      <a:endParaRPr lang="it-IT" sz="14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Punteggi medi da 1 a 1.99: risultato negativo</a:t>
                      </a:r>
                      <a:endParaRPr lang="it-IT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Punteggi medi Da 2 a 2.99: elemento da monitorare</a:t>
                      </a:r>
                      <a:endParaRPr lang="it-IT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Punteggi medi da 3 a 4:</a:t>
                      </a:r>
                      <a:r>
                        <a:rPr lang="it-IT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elemento positivo</a:t>
                      </a:r>
                      <a:endParaRPr lang="it-IT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460375" y="5018690"/>
            <a:ext cx="10918825" cy="8059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it-IT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it-IT" sz="1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Punteggio già ruotato. Per </a:t>
            </a:r>
            <a:r>
              <a:rPr lang="it-IT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lettura seguire codice </a:t>
            </a:r>
            <a:r>
              <a:rPr lang="it-IT" sz="1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colore: più alto </a:t>
            </a:r>
            <a:r>
              <a:rPr lang="it-IT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il punteggio meglio va il </a:t>
            </a:r>
            <a:r>
              <a:rPr lang="it-IT" sz="1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fattore</a:t>
            </a:r>
            <a:endParaRPr lang="it-IT" sz="1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1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Fattore con un 1 solo item</a:t>
            </a:r>
            <a:endParaRPr lang="it-IT" sz="1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715857" y="813669"/>
            <a:ext cx="608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Elaborazione dati Antonino Pettina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12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tangolo 34"/>
          <p:cNvSpPr/>
          <p:nvPr/>
        </p:nvSpPr>
        <p:spPr>
          <a:xfrm>
            <a:off x="296" y="7989"/>
            <a:ext cx="12192000" cy="64754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37" name="Titolo 1"/>
          <p:cNvSpPr txBox="1">
            <a:spLocks/>
          </p:cNvSpPr>
          <p:nvPr/>
        </p:nvSpPr>
        <p:spPr>
          <a:xfrm>
            <a:off x="460375" y="-119702"/>
            <a:ext cx="11036859" cy="77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it-IT" sz="2400" b="1" cap="none" dirty="0" smtClean="0">
                <a:solidFill>
                  <a:schemeClr val="bg1"/>
                </a:solidFill>
                <a:latin typeface="Avenir Black"/>
                <a:cs typeface="Avenir Black"/>
              </a:rPr>
              <a:t>RISULTATI: IL PIÙ ALTO E IL PIÙ BASSO DI OGNI FATTORE</a:t>
            </a:r>
            <a:endParaRPr lang="it-IT" sz="2400" b="1" cap="none" dirty="0">
              <a:solidFill>
                <a:schemeClr val="bg1"/>
              </a:solidFill>
              <a:latin typeface="Avenir Black"/>
              <a:cs typeface="Avenir Black"/>
            </a:endParaRPr>
          </a:p>
        </p:txBody>
      </p:sp>
      <p:sp>
        <p:nvSpPr>
          <p:cNvPr id="11" name="AutoShape 8" descr="data:image/png;base64,iVBORw0KGgoAAAANSUhEUgAABLAAAALmCAYAAABSJm0fAAAgAElEQVR4nOzdffAkx33f96tyElfFDvRz/rFTQjnnlFMBzSRCKixGSlUUiqpI+kPlggWjItEu4EqREIlySmCZGzmZogROgZVVKHGcSpaUbK1AYkUSqwdwKVjiEqS0pgCCiwcRXhAQQHGJA+9AEOTgdz9AuAPucA/f/HHsvZ7enpmex53pfb9Q/Qfutw/z2N3z2Z6eYwIAAAAAAAB02LFdLwAAAAAAAACQhQALAAAAAAAAnUaABQAAAAAAgE4jwAIAAAAAAECnEWABAAAAAACg0wiwAAAAAAAA0GkEWAAAAAAAAOg0AiwAAAAAAAB0GgEWAAAAAAAAOo0ACwAAAAAAAJ1GgAUAAAAAAIBOI8ACAAAAAABApxFgAQAAAAAAoNMIsAAAAAAAANBpBFgAAAAAAADoNAIsAAAAAAAAdBoBFgAAAAAAADqNAAsAAAAAAACdRoAFAAAAAACATiPAAgAAAAAAQKcRYAEAAAAAAKDTCLAAAAAAAADQaQRYAAAAAAAA6DQCLAAAAAAAAHQaARYAAAAAAAA6jQALAAAAAAAAnUaABQAAAAAAgE4jwAIAAAAAAECnEWABAAAAAACg0wiwAAAAAAAA0GkEWAAAAAAAAOg0AiwAAAAAAAB0GgEWAAAAAAAAOo0ACwAAAAAAAJ1GgAUAAAAAAIBOI8ACAAAAAABApxFgAQAAAAAAoNMIsAAAAAAAANBpBFgAAAAAAADotN4FWKvVSiaTiURRJEEQyGAw2JQoimQymchyudz1Ym5Zr9cynU4zl3u1Wjl/3nQ6TXxG2XVeLpeJz5lOp6mvjaIo8doq9M8Kw7D055jbIa9EUSTj8Vjm83ml5VfiOE7sz/F4XMvnFjWZTBLrOZlMKn3eeDzOPC7MY6FssR23RfflYrEotY5trUMURaWWr6imj8X1ei2z2cxahw2HQxmNRjKfzyWO41q+b7FYyHg8luFwuPVddZ7DRdiOmbqWYzabbX12Vn2cRm8j9c8Kw1BGo5HMZrPK+yiOY5nP5zIajbb2Tx3fox9rYRg2vv/rao/MbV52Gau27/r+MbffLvtJRevWMAwliiKZzWayXq+dvqOOvlEb55DtO816tcyyj0aj3PanSL+vyGvrYjsWXPd/HnP75G3nOvoIg8F2f9ncrmklCIJS1wi6Lvbdq0rrH6hztM6+iM78vrL9T8Wsn81jsa5rPdtn1XVOAbvQmwBrvV4XuuCMoqh0ZV/3ctsazKzldqlU+hxgrdfrrfUu2wgUDbDMjsFsNiu9HiIi8/l863ObaDTzrFarrUa8CrMjbR6TXQiwzPUterHoW4DV1LEYx/FWoNnkebVYLLY6dVn7vWoHsgjbMVPX/rWtc5GLxdVq5XxMB0FQ+kJ0Nptt1Q91fU8cx1thfNP7v872yNz+QRCUOgertO/T6dR5/7TdT6pa104mk9ztWWXbtXUOuS57GIaFjh9bKGLrT/YxwKrje23net4xUvWYVcXkGmDZztmi/f0u9t3LWi6Xzv2DOvr4JvOHpio/FLr02+sMsMztVvWHbmCXehFg2X6Zci27+JVeWSwWpZY7CILcRqHPAZYtdCrbCFQJsOpogJockVGU+ctQ2QuTxWKR+JzhcLj1mq4FWHrnzrXD71uA1cSxWKXuLXNeFQnK6jqHi0g7Zqr+kpl2MeN60WYLL13KcDgsdIFcdv+4fE8cx1t1WBv7v872yHZ8jEajysvk0r5X2X5ttVl11Ld5x1LZvlFb51Aecx8WCW7MC9S09/YxwKpjtE9af7FPAZYqRcKHLvbdyyjy44ZZB9d1jsZxnPjsIAhqWx/bPm3qWq+ucwrYlc4HWLYLqDAMZTabJU7k1Wol8/m8M4FCWmVhLvdyuZTZbLbV8QiCIDOA6HOAlfbrSdO/VC+Xy9RjpEynLO3XPFvg0wbzl6Gyv66YF6m286fOIekm/XPTwh+1L20X1K4XFLtehzo1cSza6t4gCDa3H6ltvFqtNsP5q3Ru0/alqjNVmc1m1gv1NjrSaQFW1Yu6tGDI5XNtF95hGG72kyrqlrKy50va/l0sFpsAL45jWS6XMplMrLeZpn2PLXyxHWvr9bqWY01XZ3uUdnwUHaVQtH1PC6/UrTT6cTCZTKzr3EY/qUi9mLWvs+q1Mn2jts4hF66jqEy20Vuu39GHAMt1X2ZJO9ddA6w623KX7arqU3U7ddk6r4t996Js9UAYhjKdTrf6B7ZtVWe/3KwDyo5CM7en7Tyv61ovrY/R9gg6oC6dD7DMisilwjY7I0EQtHqvrzkXjetymxVMVgekrwFW1q9OZTrQZbeDbb6ZosdI1uivXdxbboYYZX9dMY9dW+ekS+GP7fZil85Kl9ahqiaORfOC2OVXzOVyuXX8uJzX5vnoMgrVNsK17tsFTGkBRZVfMs1fdF3rY5HtWxBc32Pbt1nMejvvBxa1Xub3pIXq5vHrEgjYAtainfG626Os46PIRV7Rds28oBoOh7n7x1ZnNH07Ydl60bav0871otuurXOoCHNkhkvYZ65D3o95ruvbpQCryo8U5shy123VVFteZrvabp9z+aGyi333Imz7Lq+tt/VF6rplzrzGLHNcmvVOWp+1jms92zVpHecUsEudDrDME7xI41HXaJQyzCCqSAVhdkTTGoa+Blj6tlGT8eZV4FmqbAdzWxe9+NU7Euav2ru6t9xcp6IXJGZHIa1T3sXwJ2/ieVMX16Gsuo9FW6DgyqxT8sIdW+fK9bg1L2yb/rEi67bTsr9k2sK7ssewax1mC5eylt+sV1zr2TiOty64bEGOuQ9dwx7Xi4A0dbdHWcdHkfOw6Mhi83xz3X7mhVjTo4er1Iuu9UrRPkFb51ARtjoxKyQo+kNvXwOstPrDhV6HFZksv6m2vOx2tR13RY/xMuquK10VPRd0tuC7rv6B2WYVZYbUdQXyNmY9b/Y5djFvL1BVpwMs8yQrmvLrFUxb9/pWHQVjvr/JVF6k3QDLbIjm8/lWYFJ1FFTRCVvLdk7M7bZerxMN0q7uLTcbqqLhhRkCpXXIuxj+2C6Ws46nLq5DGU0ci0W2o43rcSSyfQ4XvUBq88cK/Zgxn8ZYdgSGfjEyHA4T31HkwrLocVYk/KnSlua14+ZyFP1F2AzXXI/VJtoj2yTuZdqnIu2a+Z1F+wJ13Q7jomq96PIDTZXwr8lzqCjzWEwLdl1fp+tTgFX1h0aR7VGuZnjQpwBLpPhDe7rYd3dlns9F23dzOesacVSkj2Pj8sOOSD3Xevr+H4/HW+fDLueKBsrqdIBV9cQ1K+02UmazYazjNoQm74tuM8AywxW1P/SGsWjjVHU7lO182n59MjsVu7i33OxoFL3YdP1Vqavhj3mMtTGnm01TnV6buo/FOjp85mdkndd1/NCgdwarTKqaxwywzPq+aCfe3E/mHH1Zx2/Z4EZndsLTRr5VOZ7NNsY8FqpeIJttgOux3kR7ZBvNU6aNcW3XqoZ/Its/mtV5K5ypar1oG0lgKtInaPMcKsM8nszjsezolD4FWNPpNBHyl2kjzPPQPOb7FmCJbB93RULuopqoK12ZbXuZ6zhzxFod14Lm/itS95r1dladW/UaxzzWVfuo1327mrcXqKJXAVbRMGi5XMp0Ot2UNuYlquNCyqVD3scAS3+/XmFXGS1Sd8jpwuw06p1ovaHc1b3lZTvURYKLLoc/+jmYdTx1eR1cNXEsmqFM2SA2iqJNSevc5oUbZZe56mS/acwAy+wcVrkIUZ1z11sI9e8t2wE1z/m079NfU+YCUm+HzXa8yoWAyNUOuv75rvu+ifbIVqeY/+ZyjLi2a2XDO5N5gdeUqvWiS3+lSJ+gzXOojPV6nTmKr+hcWUrfAiwzQClav+t9giiKtgKEPgZYZtvTZH+tibrSRR0BvUj1u3nSlL3eKzLQoeo1jv5+fRnbGkEHNKXTAZZ5grX1OPqyzGGZZZfXpUPetwAr7VcAkWqjReocgeXaAKf9GiWy3VDu4t7yIqNfdEWCry6HP2bnIG09urwOrpo4FpvcLqZd1GNVmAGW+W9FOvFmWKU65y7rUef6uhyrRedcKcL2WPKm682m2iPbuWObYDvvYsH1vKjrXK3rPMxTtV6sM8Bq+xwqK20+Qtvk864XoX0LsNLqShfm8quncroe703t2zq2q14vNzVivqm60oXZhyn7+XUFYaayP/YVCb6q1s1Z86G2MYIOaEqnAyyR7Seiqft3u6jNhr5vAVbarwBK2dEiVbZD2Vsn0n6NEtm+GNvVveWuo5B0RW7l6nL4YwZ4afugy+vgqolj0Xax1JQ690Eb29wWYJUdHWC+TwWtLvVxnYGDyz6wTTRfZ8hhe4pek78IN9UepW1Lc3/lHZ+u+7euY76tvkvddXuVAKvtc6gKM0CezWalRvYpfQuwROyjVV2Y7xPZXqe+Bliut7B3se/uwvxRtUqb0MR+LDIKTikaplWpp8xjzPwxtwvz9gJldT7Asj0+NQxDmc/nnQuymhxKbupbgKUHKrYKu+xokTqfQuhygW82WLb3dOHe8qK3VBU9drsc/rge011eBxdNHYttLLtSdvSSjR7Athlgmd/t2olPm9fF5dg1670qHXuzHnRZXn1d65jzx3arVBAEjd3631R7lFWn2EKINGUCrCoXj+ZFVVcDLJd5f8oGWG2cQ2WZbZqtT1zl8/oQYNnmC8xj/oijzhFfAqw2Rmo2VVe6qLOP1lR/zxwFl7f+RfvmVa5x9PrSVkd0Yd5eoKzOB1gi279U65XFeDzuTJjV1jD8Or+rjQAr71cAEbeLcZuy28E2osDlGMr7NUpk+3jdxb3lRX/lKTqZbdbj4l2K69w+ZTqMrvMSdXkdXDR1LLax7E18l74/m5rIPa0ONDuleXWJeX7qYUaZY7cKsw5NC6Rsj29XZTgcynQ6rRRm2R55rspoNJLZbFZLXdpke5S1X8x9HgRB6vq4tGt1Bwvm9m5ClfPdNmG57Txr+/ZL23fWOZG7YtYxLuuYpk8Bln6cmE9szWP289R+KRtglSlN3sLqOvq3i313F30IsIrOr1X0oTVlr3Gy5kfV5QWUQFf1IsASuTpCJK1zqzd0uwyzdhlg1VWaCLDyfgVQyowWKbLN1+v11lO+VClz73pWZd+Fe8td50cwf6V02fZdD3/0z0jbT11fhzxNHYttLHsT39XG3F1p32F24vMe9Z4VeLkcY01efGfVoXEcb4XdZgnDsPTIrNVqlRqS6fVTlZFZTbZHefvF3O9pQdGuA6ymzvuy32ELT9PqvC4EWE30/WwBXl7dn6avAVbabddp0gIvXwIs2/xeNl3su7vQ+zhVz9Gm+gdm/zkr/C8zP23ZusX1x8suzNsLlNGbAEvkakUxnU5zgyx160HbJyIB1rYiT9UqM1qkju3g+otRkU6Pa8PfJNcJMM3t7rI9uh7+uHxG19chS5PHYtPL3tR37TLAMv+Wt52zbjl0OcZ2ffG9XC6dzp8oikq1g/P5fOvixVbG43GhIKvp9ihvv8RxvLVeZZ8yvA8B1mq1svb5skZM+xpgidhHYZX5rr4GWEUmc8+65dDXAKvO9qLputKFuS2raLJ/YP6ok1Y3lZnTq2zdkjbdganJEXRAk3oVYOkWi4WMRqPMMKvuiWbzEGBtK9KwmQ1mmV8nihT1OGVXRYIAs2Oxi3vLXSeYdG18dV2fP8plvbu+DlmaPBaLLLvr+Zf2OXVup10HWK63c+S9zqU+7srFt3pibt6oqbIPX1mtVjIej3PDrLwRb0rT7ZHLfjHPR1sYsw8BVtkSBEFmu+1rgGV7mmXZfdXXAEvEfTL3rNf5MgdWkyOwmq4rXZjXd1W4/viUVrL2veuPwPr6NHGXiVI0lNLXf1fz9gJF9TbA0i0WCxmPx6lhVluJMnNgZb/HpWIsOlqkbIBVdI6PMg10F+4t18Mp222ERYY/67oc/pSdA6tOTXV6RZo/FossOwFWksvogLyRWm0fu3W1Jev1WmazWeY8WVVGRa9WK5lMJqlhlksd23R75LpfzF/izXOYACu9HskbteBrgJV1ke0a4Cp9DrBcJnPPG6nlS4DV5BxYTdeVRZeh6jnaZIAlkmz7bf1o8/ZB13O2TN1iviev3e3CvL1AUV4EWLq0Ww+amFTTxFMIk8oMTTW3Yd5okSLbwVz+IpV0mQq+6MTOTTCX29yeeX9P0+Xwx/enEDZ9LBZZ9qoBVtqT+Mpo+ymEtmNG38620QF5c2W5Pg3O9fHpLpp4gtp6vd4KadI69mWk3cKYdVHQRnvkWqfY5jPS2y6Xdi3tCWtl7OIphK4liiKZTCbOfTjXPkHXzyGd7aEz5v8X6V/0OcASSbYbtr/nzZVlbs++BlhNhbVt1JUu+hRgme2deT7m/T1NmWu9oj+em23JrubtBYrwLsASuXoymhVSU0/V0bXZ0PchwKrjNse8yrfIdjDXtcgxUXW+JNdOQN3yfonMG6GVpsvhj+tw7i6vQ5amj8WiT8lJ47IN6twHTW5zJW9580YH5AWJrvVxnSM+mjwPzIuawaDeH5PM7ZlVh7XRHhXZlua20c811/1b1zHfVt+ljXPUddv15RyyhZ1qCg3934r0Z/oeYJkBlBk+5j2tsMi+b+qYrWO7us6p1MW+u4uiT8fO0nTdk3c7Z94IrTRF6ylzOcqUXc3bCxThZYAlYm/02/jOsh0KnZpXRBVbhdWHAMtlEl6XkvVLRdHtYK5DmfvJy5Zd3VtuzgWhVPkFv8vhj9mpS7tg7vI6pGnjWKwyUlHnsg12UY9V4XLMZF085d1i6Loeda5vU8eqYu7juveNa53eRntUtE4xX6+2Tdu3wbU1/UHTx5qI+7r05RxKC6rW67U12HLR9wAra8SIyy2GvgRYep2WFd53se/uwtxPZUd1uc4HW5W+3fTrP/PHiiI/Zhetm20jn8uUXczbCxTR2QBrPp9LFEWbUuZXW/NEbmNCd9cGJYtLpd31AKuOXwFcKvuqv064dEjqnDB/F/eWpw3tLvpIal2Xwx/XEURdXoc0bRyL5q/bZUcOumyDMo+Vtqmro5vH5ZhJO6/Mda0yr5F5AVc2HDe/z7b99Xa4zP4xLx70Y2G1WiU+v8yxZm5v2zZrqz0qc6uOGUKoJ++5tGvmCLSyx7253E3d7t5Uvahz3XZtnkNl2Sb81+tts64Ow9Bp3/U9wBJJ/2Eu7zZuET8CLDOoywpluth3r3sds9TVp8mTNsI67Vh1UeRYtQ3cKFt2NW8v4KrTAZZ+MhWdpFKk3UnVFbMCK1NRugyb7XqAVaXCFkkGgVkdyzLboegorLRfVVyYF2+7urfcdk+8fpwVHTLc1fDHrDeytndX1yFLG8ei+bqyw8ldt0EdtyzW8cOBC5djJu22XZfzrUh9XMftFS6jFevYtmnHgnmslRm17LLN2mqPytQp5sXVcDh0btfquMCrYx+4aqpe1BXpE7R1DpURx/HWSBjbsW0+NMGlj+FDgJV2y5bLgzR8CLDM4y4rvO5i373M5xWd600xz5GmfkhOmzvM5ZhMU+RYrfKjtEj5ebqAXehsgJX1q60rs3PSxkTuZoeyaAVurnfa+7scYOXNu+TCXL+0BqfMdjDXOWsfuT6mOEveU8faYPtVskrnqYvhj+3Xp6yOShfXIUubx6K5bcr8gOC6DczQv+ixaAYATf5yWOYpc0EQbLULaduzSH1sjugqepyZy5R2PFQdyWx+jxmQVL1AMfe/uW3bbI/K1inm+8zgImubmxdnRfeP2U9qcq7GJupFU5E+QVvnUBnmeqT1U8xlGAzy+7o+BFgiybpDjeB02Q59D7DM9+Ydd13su5f9vKI/ApvneNPzIev18Wg0chp5naXsg6rK1EV19DGBtnQ2wBLZrnSLDI83K+Imf5U3mR3CIg2Ta2eyywFW2Sfb6VxHi5TdDua6pG3nOn6RqGN7VGW7iKzSyeha+BPHceFforu2DnnaPBZtt64U/QHAdRvYgkfX71qtVoVCy6pcjxnbDxku+67oRU3ZoNF2vqTVgUUCfxuzjjaXseoFirkNzGOnzfaobJ1iCyFc2zXbxaxr3WBum6Z/YGmiXjRVnReziXOoKNvxkLUe5o8AeeeoLwGWbfSiyzboc4Bla/Pqejpqm3WlK1v/wPU8S7tFu0nmMVnlTgcR92O1ru1e9wg6oCmdDrBsF1EuFVeRi9k4jmW5XNZaqdkqTZdOkesvbrbXdinA0l9XJTjU92FaxV92O7j8cmo2nGV/uXGZLH21Wslyuaz9WNSZ50SVRqpL4c9qtdpat+FwmHsR16V1yNPmsajYnvDm2qE1z8u8bWB7THzedy2Xy6161lZ/qTpelSrD4oscM2nnW9Y2L3pRY7vQzXvPer3eWra8/WOudxRFTtvRvCAy5/ARsV+guHa+zVDXVpe12R5VqVOy5rfLa9fMHySGw2FuO2Kec2nfs16vE+dPFXXXizZF+wRtnUNFFP0xxnYOZfU5mwiwdnGcmO2ZXuqaO7WpfVwmwFosFlv72WWUVBf77kXYnmabd01l6x+0MYVH1jFZ5vvLPlW17HWE2e9L+0FQXbNk/WCYVxfUUVdgf3U6wBKxd+qGw6HMZrPEga8az8lkslVppf0iaTb6dVZutgpXDXHWK5blcimz2WzrloG8EQ9dDbDqfNqH2cGuezJ78+LH7PCYF19Vfl01LzDM41Hftk117G0XLGXXa9fhz3K5lPl8vrVdVf3gcnG963Uoos1jUWduo7R6THVmJpOJ9QlGLstre3qOXterMpvNrMuVVteYdVyVDlORY8bcZy7fX+aixvY9YRjKZDJJbLf5fJ66jfPOF9sFchAEMh6PZbFYJDqx6rts+8j11klzHdTyqTDS1mbaOu1tt0dV65S0p3/lHbO2H+0Gg6tB93w+TxwH0+m00DlqtrFV1F0v2pTpE7RxDrmyhfkun232OW1hsdJEgLWr48S2P/K2WV8CLL2+s53frvVZF/vuRZnBijpHzf5BVr+wLbbvHwzKjQ53PVb1Or1KaGgG+rbrYr2+TLtW1Y9X23mjH5OM9EIZnQ+wRNIvvF1KGIapQZDtc+uUdgGTV1xu1+lqgFXn08BcGtQq28H8fLPTU+eTmfICiDYCLHN9q6yX7eK0TLEdb1U+z3VkSJfXwXYst3ksmqo+lrlI2Fb2u4qMamorwLKFPnkdy7K3lZRta4pceNtGnRQpeT8Q2X4xdy1po7Pbbo+qBli2IM/1mE0Lsaqeo/sQYIm0cw7lsY3eL3LM2kZK2vgUYNnOmbzwpWyAVaWY35F2rtdVn+q62HcvwxZiuZQi/cI62OqSsiGNy7FqHktVB2PkhWHm8WTWCbZj2/zBM+/8APL0IsASufa47SKV1ng8zqy0bLc37Hq5R6ORU0rf1QCr7qeB5c0dU3U7mBfMav3rfjJT3iO72wiwRLZ/GSq7Xl0Lf8IwLDwqqWvrkNagt30s2iwWi9TRIVl1WZlh7EW+y+W28l0FWCLb9YvLbQ+u9bGpaFsznU5Ldeqn02mhoCkMQ+eLoTiOC4eYURSlHmdtt0d1jOq0XaQVOWaL7J/hcJj72fsSYIm0dw6lMdvnotvINQDzKcAS2R65WOcPwEXqoqxSV4AVRVHhNqyLffeylstl4b7ILp7+XWYaGRuXY7XuJ6GabZBZh+Td4mwLqPTrWtuP6W08ZA1+6U2ApazX680tJGYlFoahjEYjmc1mzkM11YnvOr9WWer2GrMhCYJAoiiS6XRaaHhpFwMs87Pq+NXFHCVn7qOq2yFtFJb5uXUcG1kTp7cVYNU1ofyuwx913kwmk96uQ15Rx3Lbx2KWxWIh4/HYOtIjiqLC9W+Z7xoOhzIej523wy4DLLMjl9eJr2PC5NVqZW1r9PaxjosJtX/SbjOtcm7Gcby5FcTc/3qbmdXp3UV7VEeAFcdxoacQpn2G2n7mZ6l94/qZ+xRgKW2dQzqX+eJcmOtvu53OtwBLPy9dfpDpU4AVhqFTfZeli333qtL6B2EYWvsndY6UdFHHQ3dE8o9Vc6R3HXOOmf0W83hYrVabdiVtdJsKwdKurWez2Wa5dxEwov96F2ABPmpqLjZg35kd6TY7sUDf6WE3c5UgDccJusR2G18QBNyqBniCAAvYMfPXjjomvARwFRdWQHn8uAIXHCfomtVqZb2duuztfAC6gwAL2DH9fvM6hv8CuMqc76vJ28QB35hPtqvj1mD4h+MEXRXH8dYtlHnzIwPoPgIsYIfM+9e5wAbqo88fQTgMFKNf+NX1JDH4h+MEXad+KOb4BPxAgAXskH6B3eTk7cC+McNh5r4A3OkTO9smAgdEOE7QHzzpDvAHARawY/P5PPVJHgDKU7cPMLIRKG61WslwOOTCD5k4TgAAbSLAAgAAAAAAQKcRYAEAAAAAAKDTCLAAAAAAAADQaQRYAAAAAAAA6DQCLAAAAAAAAHQaARYAAAAAAAA6jQALAAAAAAAAnUaABQAAAAAAgE4jwAIAAAAAAECnEWABAAAAAACg0wiwAAAAAAAA0GkEWAAAAAAAAOg0AiwAAAAAAAB0GgEWAAAAAAAAOo0ACwAAAAAAAJ1GgAUAAAAAAIBOI8ACAAAAAABApxFgAQAAAAAAoNMIsAAAAAAAANBpBFgAAAAAAADoNAIsAAAAAAAAdBoBFgAAAAAAADqNAAsAAAAAAACdRoAFAAAAAACATiPAAgAAAAAAQKcRYAEAAAAAAKDTCLAAAAAAANAdHYmcPFlvAVAJARYAAAAAAModd4gcHIgcO1Zvecc7CLKACgiwAAAAAAAQEXniifqDK73ceeeu1xDoLS8DrDiOZTqdynA4lMFgIIPBQMIwlPF4LOv1OvV9URRtXp9WAAAAAACe+tSnmg2wbrqp1sVdr9cyHo8lDMNC175l2K6zgyCQ0Wgky+XS+p7lcul8LT2dTmUwGEgURVt/U5+R9j06tS0mk0nua7MyACvgAuQAACAASURBVLUdXb5TRGQ+n2/eG8ex03tQjHcBVhzHiRNqOBwmDsogCGS1Wlnfq5/0BFgAAAAAsGd6FGDpgYm69tWvhQeDgczn81q+a7VaSRAEietqM/wZj8db72s7wFqtVokAKo9ahzAMJYqiTTGzAdu6mUajUe3bHUneBVjqABwOh4nEWQ+20g5kQioAAAAA2GM9CbD0YGg6nSZG/KiRUkVGLWVZr9eb8CqKoq2RXbPZLLEsacuZp44AazwebwK2wWAgi8Ui8/UqPzCXW2R7O2Z91nq9TnzvcDjM/F6U41WApQ6awWBgHS6p/9124BNgAQAAAMAe60mApYKa0WiU+xpbIFSEGlmUFcqoECsIgkSY1maAFcfxJkBSn5U3ciorwFLU+mdta/371Oitum/hhGcBlhpCmXViqYPJPPDViUVSCgAAAAB7qicBlkvwUiQ8SpM3CERnG6nUZoCl8oDRaCRxHDvNR+WyHbOWS1E5w2q1kslk4jwHF4rxKsBar9eyXC5T57gSuXbgm69RJ1bVdBoAAAAA0FM9CbBcRlfFcSzL5bLSLYQqFHKZT2oymUgURYn5n9oMsFQYpb5fjZyazWa573EJsNIGu6h1VNtIzcMVBEHqZ6IcrwKsPOaBpdNHb41Go83QwyAIGnmCAwAAAACgY3oSYOnBUBRFlee5SuMy+ihLWwGWPlJMjbhyuUPLJcBSr0m7HVGFifqIKzUiK28OLhSzNwFWHMeZB5E+OZutZD29EAAAAADggZ4EWCJXAxr9yYBhGMpkMqk1NKkzwHItZQIstZzmPFVq+6Rdy2cFWKvVavP3IAisg1r0ebf071BzgmXNm4Xi9ibAypt4bT6fbx6dqR+Yy+VyE3y5DJu0efzxxykUCoVCoVAoFAqF8vjjpa6pWtOjAEvk6sij8XicCLLUtWvWrXOu6gywoijKLOq6u0yAlTZYRY2OShs9pQKqsoNZ0kZ55T1gDuXsRYClDtrhcJg5gVsadQ+ry8R1NrtuICgUCoVCoVAoFAqlK6XTehZgKXEcy2Kx2Aqzyl4DK324hXCxWKTOOZX1N5FrAZYazGKGaXnbbzgcps6zlfU3lON9gKXCqzAMK524LvfGAgAAAAB6rKcBlmk2m22CrCpPw+tDgJU3ykptB31yeSXtOt/l6Yt5o6zUbYRl7+TCNq8DLDWcr475qwiwAAAAAMBzPQiwXJ8uqK6HXcKjvM/o6lMI4ziuNLdW1nV+3pMeJ5OJ83c3Ncn+vvE2wCoSXq3Xa4miKHOCNQIsAAAAAPBcDwIs11CoSHiUxmUkkqJep89D1XSApUY5BUGQOb9W2kiprOv8vHVXI7uGw2HuvF5po8NQjJcBVpmRV+rgsx2Y+pMFSE4BAAAAwFM9CLD069Os+ZXqGIElci3kybqNUA+S9Kl7mg6w1DxTeQNN0l6XN1BFn09bp8+tlTVVkevr4Ma7AGu1WkkQBIVvG1TD/4bDYSKVjeM4MbEbAAAAAMBTPQiwRK6FPSp8McOR+Xy+Cbn00T9xHMt0Ot16Wl+W9Xq9+azRaLQ1ikmfb8sM1JoMsPSHreU96S9tPqq8AEsfhaXfGjkajZxHVmXNwYVivAuw1MGRN4TQPCniON6ksvowQPX/dcyjBQAAAADosJ4EWCLJEEuFM/o1rQqD9HBLf09e6KNTA0Wyvss2WXyTAVbeHFU6fa4sPbxzmSpIfzCcSLHbKkWSg2VQjXcBluskamkn0Gw2S5yIYRjKeDwudHIDAAAAAHqoRwGWyNUwZTKZJK5hgyCQ0WhkHfGjbmkrE6ao0Vu26+W0IKepAEu/jdJ1ZJPtaYUuAZZ5y6ZaTtc7tPKeVgh33gVYAAAAAACU0rMAC9gnBFgAAAAAAIgQYAEdRoAFAAAAAIAIARbQYQRYAAAAAACIiBwdNRtgOUw4DsCOAAsAAAAAAOXuu0VuvFHk+PF6y513Xg3IAJRCgAUAAAAAAIBOI8ACAAAAAABApxFgAQAAAAAAoNMIsAAAAAAAANBpBFgAAAAAAADoNAIsAAAAAAAAdBoBFgAAAAAAADqNAAsAAAAAAACdRoAFAAAAAACATiPAAgAAAAAAQKcRYAEAAAAAAKDTCLAAAAAAAADQaQRYAAAAAAAA6DQCLAAAAAAAAHQaARYAAAAAAAA6jQALAAAAAAAAnUaABQAAAAAAgE4jwAIAAAAAAECnEWABAAAAAACg0wiwAAAAAADQHMmRnKz5PwDVEGABAAAAAPBdd8gdciAHcqzm/94h7yDIAiogwAIAAAAAQESekCdqD670/+6UO3e9ikBvEWABAAAAACAin5JPNRpg3SQ3VV7GKIpkMBjIaDRyen0QBDIYDGQymWz+bTAYOJUoijbvmU6n1tcEQSCj0Ujm87nTcrsUnfq35XJZYCslzefzzefEcez8vuVyKaPRaLMNB4OBDIdDmUwmsl6vc98fx7HMZjMZDoeJ7TUejyutz74iwAIAAAAAQPoRYBUJYxaLxea1euCihzFRFKUWPfRSAVYQBInX6MHTcDiU1WplXRb12jAMM79TD830Za0S+IxGo83n5AVtyng83lq3MAwTQVTauoqIrFarxOttRd++yEeABQAAUMbRkcgdd4jceKPIsWPZ5fhxkRMnRE6e3PVSAwAy9CHAiuN4MyIoL4xRIcxwOEz8e5lQSAVYZsAkcnWkkhplFASBdXSSCrCm06nzd5ZdVt16vd4sl21b2Ewmk817zG28Xq83gVjauur7aDgcJpY9juPEaLai22OfEWABAAAUdXQkcnCQH1yZ5eCAEAsAOqwPAZbItWAq7zbCtKCr7gBLUSGV7TW7CrDUco/H482IqKzb/5bLpdN3qsBuPB5v/U0PDtNGyekj6VxuRwQBFgAAQHEnThQPr1Q5cWLXSw8ASNGXAEsPWdLCD/32QTNEaSrAUqOdBoPB1u11uwqwVGi1Wq02I6uybt1T4VPWeopcC6CCIEj8exzHzsustgm3ErohwAIAACjq+PHyAdbBwa6XHgCQoi8Blsi1YGY2m1n/roIY2wihpgIskWvzTZlB1S4CLBX0hWEoIlfnpbKFTrq87arEcSzL5XJruVRwmPUdigrB1PIhGwEWAADw1pmzl+WrL74py7+8IF/4i/P1lbs+Ua3UuSx7Up44eUGe/85FuXxl10cVAJ/1KcBSgZJtTid9FNBisdj6e5MBVtrrdhFgqRBPH+GkAirbdqn6fSLu20kkOZIO+QiwAACAl1bPvym/82dnKZ6VTz/2urxweGnXhxcAT/UpwNJv1zNvI0y7vU3JejKeKmYAU1eAlVfSlrVooKRPpK7fzjibzTLnDyPA6i4CLAAA4J2Hv3p+50ELpdly6uWLuz7MAHioTwGWyLWJxM3b3dRtfGlzK6nQZDgcShRF1mK+t64AKwzD1O+0fXbZQEmFeOYItazgr8r3KQRYzSHAAgAAXjn5nYs7D1cozZfZo+fk4iXuJwRQr74FWLaQRr990JxIXdmHWwjTwr28v2V9n8uoMQKs5hBgAQAAr3xu9UYi6Ljvkdflka9dnUOprnLqB/9hpVLnsuxL+aM/f30rxPr6S4zCAlCvvgVYelilRhOljTzS+R5g5Y2yUrcR2iZPz/o+faSYCsEIsNpDgAUAALxy7xeTIcdXX3xTTh9eqrWUfgLhd0vdy7Mv5TNPJEOsx9YXdn24AfBM3wIske2JylVQlPUUvSYDLPX95i2IbQZYk8nEab4t2+eqYCpvOdPCp7z5x2yv5SmEbgiwAACAN86dv5IIOH7vS+caCVIIsHZTnjyVnJj/80++setDDoBn+hhgLRaLTQiijzyK4zj1PU0FWPr3m7cvthlgqcnbs+b4Uk8jHI/Hifeq8CsvVEoLsPRRcXnLnBb2wY4ACwAAeIMAy+9CgAWgaX0MsEQkEcZkPWFPaSLAiuN4M3rJ9pq2AiwV6AVBkBnipb1OD+GyljXr9j+1H4bDYeoyqNFXabc5YhsBFgAA8AYBlt+FAAtA0/oaYJm3zC0Wi8zX1x1gLRaLTXgVBIE1kGkrwFJPYDRHVtmokVrz+Tzx72qOLDU6ygyh1uv15ntsAVYcx4lRYPqyx3G82ZaMviqGAAsAAHiDAMvvQoAFoGl9DbD0UUMucy+p12bdYhdFUSJcUaFLEATWiczV56U9+VAFWGEYZn6nGZC5LutqtUpsB5fASwV/tgnv9RBLX27934Ig2Aq/lNVqtRkZl1ZcQjZcQ4AFAAC8QYDldyHAAtC0vgZYItcmH3cZ0eM6wbkeJumjhswQZzQapQY5ihn+ZJUyy7pcLjfL6Dopet7TCtfrtYzH460gKooimc1mubf+xXEss9ksEfSp7VVk9BuuIsACAADeIMDyuxBgAWhanwMswHcEWAAAwBsEWH4XAiwATSPAArqLAAsAAHiDAMvvQoAFoGkEWEB3EWABAABvEGD5XQiwADTtSI4aDbAi2X6CHwA3BFgAAMAbBFh+FwIsAG24W+6WG+VGOV7zf3fKnXIkR7tePaC3CLAAAIA3CLD8LgRYAADsLwIsAADgDQIsvwsBFgAA+4sACwAAeIMAy+9CgAUAwP4iwAIAAN4gwPK7EGABALC/CLAAAIA3CLD8LgRYAADsLwIsAADgDQIsvwsBFgAA+4sACwAAeIMAy+9CgAUAwP4iwAIAAN4gwPK7EGABALC/CLAAAIA3CLD8LgRYAADsLwIsAADgDQIsvwsBFgAA+4sACwAAeGOfA6z186/Ix3/pI/KrP/zz8t7v/dHM8v633yrjd39Qnn7ymzsPpQiwAACACwIsAADgjX0NsNbPvyLBDTfnBldmCW64uVchFgEWAAD7iwALAAB4Y18DrPG7P1g4vFJl/O4P7jyYIsACAAB5CLAAAIA39jXAev/bby0dYAU33LzzYIoACwAA5CHAAgAA3tjXAKtseKXKroMpAiwAAJCHAAsAAHiDAIsACwAA+IkACwAAeIMAiwALAAD4iQALAAB4gwCLAAsAAPiJAAsAAHiDAIsACwAA+MnrACuOY1kul7JcLmW9Xju/b7Vabd4HAAD6gwCLAAsA6vD6q6/JmVMv1VoAVONlgLVarSSKIhkMBokShqEsFovU9y0WCwnDcOt94/FY4jhubwUAAEApBFgEWABQ1ad/5SPyvrf8ROW61Swf+ccDgiygAu8CrNVqJUEQbAKryWQi0+lUhsPhJpCaz+db71ssFpu/R1Ek0+lUxuPx5rOGw+EO1gYAABRBgEWABQBVfPOpde3BlV4+++uTXa8i0FveBVhqBNV4PN7623g8lsFgIEEQbI2oUu+bTqeJf4/jeBNi2YIvAADQHQRYBFgAUMVT8y82GmDd/dN31rKcy+UycaeRq/l8nhi4kfX5+oAONahjNpvl3p0Ux/HWIJIgCGQ0GuVO0zOfz7fupoqiqNC1uLq2n0zyw0L1XS4DVtTyZK3DfD6X0WiUWP7RaESWUBOvAqzVarU5SGwnVRzH1oNOnfxBEFg/dzabbQ48AADQXQRYBFgAUEUfA6y8UEWnh0ppAdZkMtmaVsecmme1Wlnfq98RpV5rBlK2wSZxHG8FXlEUbQVoeeGZngm4BHv6spmDWUxZ2zqOY+s0RmYQx9RE1XgVYKmgKStJVmmsftBNp9PMgEqvHAAAQHcRYFUPsJ45dVbeG31O3vmzY7n+f/q/Msvb3vVhuf2u++XRZw8JsAB4oa8Bli0UMunhTtp1s7o2VoGOHrgsl8tNyGS7q0m/e2k0Gm09SG0+n2/+boZF+kgoMyDSvzfrWl8kedfVYDDInANb/15V0oI5kewAS31OEARbo6309c5bfmTzKsByoQ46/WRSCXNW4kqABQBA9xFgVQuwnjl1Vm64KcoNrsxyw01RKyEWARaApvUtwNIfQpY3ukeFO2lh0Hq9zpw3WiQ5UsoMzdTtiWl3NpmvUcurf29agKS/Jm20mR6gqSAuL9gzA6ysWwnTvl9fJ5eRadxOWN5eBVhpI7TUQesSYDHkDwCA7iLAqhZg3X7X/YXDK1Vuv+t+AiwAvde3ACuKos317Gw2S329Obez7bpYDezIGyWkj/7Sr49VaJT3fjMIcr3jKe+6Xa3XaDRKTB+UdQ2vPlOf7yvt89MCLBXo5d2CqLYPD4grb28CLD3xNFPRIgGW673FAACgfQRY1QKst73rw6UDrBtuigiwAPReHwMsFdxkzfmkh1ZpQZMKYrKCMEWN/NJHE9lGV6Ut+3K5tI7AyrreXq1Wslwut25NVNR1vVomNZl61vroWYAa8BIEgfU7bMuoB2VZtx+a65m2Dsi2FwGWPszRFlI1HWA9/vjjFAqFQqFQWijLx1aJgOOTD74qi0eerb1UDbDqXp6qF1Tqc8qGV6o0sa31Mv/SycT+ve+hb+/8mKNQKMVLl/UtwFKjeWxzPevU9fB8Pk8NsIpc89quofVRXmEYFrpVTp9Dypx7y4UeDqn3qkAta8STuR7q/22jyGzbp+h82QyMqcb7ACvrHl2lSIBVJinddQNBoVAoFMq+FAIsAiwKhdL90mV9C7BUcJI155OavF3NTdVUgKW+S5+XKwgCGY/HMp/PM0Mp21P8RqORzGYzp2vwtAezpd2FlbYe+kT35sgtAqzd8z7AcnlagZrMjkncAQDoN24hrHYLYdUAi1sIAfRdXwMs2wgkRV3vTiYTEWk2wBK5GkZNp9NEkKXCrMlkkhlkzefzzTW8GWZlBVnqu8ynDqp1LzKYRW0f81ZCAqzd8zrA0p+ykHWS5D2hQE9hAQBAdxFgEWABQBV9DbBE7HM+6bf1qTCm6QDLXM7JZLI1KitvvqjVaiWz2WwrzLLdlrhYLBIjzFz/lrUetoEwBFi7522A5RpeieTfG6sOep4WAABAtxFgEWABQBV9DrDUdas+mbv+ZD6lzQDLXGYVZBW5tl6v14k5ssyRWHmjrPSnL7quh+1WQgKs3fMywFKP/3QJr0SSTw6wHUjqoFZDLgEAQDcRYBFgAUAVfQ6wRLYnc7fdWpcWYKnXln0Kofl0QRvbEwfzni5ofqc5cbx5u2FasU0rlBXE6bcSpmUG+vrwFMLmeRdg6Y8QLfLkApXaBkGwOSDVvbscZAAA9EMfA6ynz7wsP/PGL8pbL32fHMv57/rLx+WW87fJl47WBFgEWAAa0PcAS58eR71GH5Glv8YMdNRAkKz5o83v1q+5XUcXma9zHc1le91sNttcx0dRlFrSrunzvlvdSqhuz7Stn3pN3vKr7c6dXeV5F2C5pq/mia4/rdBWijwCFAAA7EbfAqynz7ws1105yA2uzP+uu3KQCLEIsACgHn0PsPRRPip0MYOVtABLf2/a9a9+3WzesqfCIPNJgGnfoYIgtTx5g1BsI7Bcw6O01+UFWPqthGkBlhpEkzW312q1yryVEW68C7CyUlez2MzncxmPx5vXTKdTRl4BANATfQuwbjl/W+HwSv13y/nbCLAIsADUrO8Blsi1u4vSRh2lBVj631SoowdKy+VyEwTZ5qLSl8n21ED9/fqoMH2i+eFwuBUQrdfrxAgo9bl6uJR3za5Gapmj0VxGf6mRaS7TDgVBsBVQzefzxPqhPO8CLAAAsL/6FmBdf/l46QDruisHBFgEWABq5kOAZQZJpqwAS2Q7sDFL1kijxWKxCWv0W/v094dhuPX+1Wq1dUdUFEVbn6WHQyqoy7vlUSQ5V5Y+H5hLgBXHceIpirYAK47jrfU0i+sc3UhHgAUAALzRtwCrbHil/iPAIsACUC8fAiwR++TtSl6ApT5/PB4nAqThcLg1KssmjmOZzWZbgU4URTKbzTLfP5/PZTQabX3vZDJJjLLSR2253pJne1qh6/xb+vbOmuNLLb+53tw2WA8CLAAA4A0CLAIsAKiiLwEWsI8IsAAAgDcIsAiwAKAKAiyguwiwAACANwiwCLAAoAoCLKC7CLAAAIA3CLAIsACgitdffa3RAOvP/vV9u15FoLcIsAAAgDcIsAiwAKCqx6YPyId+5OflA//drbWWz/76RF5/9bVdrx7QWwRYAADAGwRYBFgAAMBPBFgAAMAbBFgEWAAAwE8EWAAAwBsEWARYAADATwRYAADAGwRYBFgAAMBPBFgAAMAbBFgEWAAAwE8EWAAAwBsEWARYAADATwRYAADAGwRYBFgAAMBPBFgAAMAbBFgEWAAAwE8EWAAAwBsEWARYAADATwRYAADAGwRYBFgAAMBPBFgAAMAbBFgEWAAAwE8EWAAAwBsEWARYAADATwRYAADAGwRYBFgAAMBPBFgAAMAbBFgEWAAAwE8EWAAAwBsEWARYAADATwRYAADAGwRYBFgAAMBPBFgAAMAbBFgEWAAAwE8EWAAAwBtpAdZLz31ZvvPsorYi//mxSkV9zg++eKxSUZ/z4R94e6WiPufmn7q9UqlzG5vlxRe+QYAFAMAeI8ACAADe0AOsT39+JS9+8sfkym/9hyK/eYziQXnznutldV9AgAUAwB4iwAIAAN5QAdbD9/+GXP5X/8HOAxdKM+U7kx+Q3128QIAFoDGvvvaGnH7plVoLgGoIsAAAgDfOnb8i9/3pV+XCb33PzkMWSrPl6/f+k2YDrKMjkTvuELnxxvx5zY4fFzlxQuTkyeaWB0BrfuXDn5N/8I8+VHleQLPc8s8/TpAFVHBs1wsAAABQl3Pnr8jJe2/ZCjsu3XO9vPnJt9ZW5L3HKhX1OV/4w2OVivqcrwd/q1JRn7P8wN+rVOrcxma5/NvboeQTf/apZg6koyORg4PiE/QfHBBiAT331Pql2oMrvfz6PQ/uehWB3iLAAgAA3jh3/oq8dvffS4Qcb3zqhyX+yqzWUvUphOpzqj6FUH1O1acQqs+pemFW93ZOlCf/QM5Ovz85CuuPf7mZA+nEifL798SJZpYJQCvmX/xqowHW//Irv1/Lci6XSxkMBqklDEMZj8eyWq2s71evWy6X6dtiPpfRaJT43NFoJPP5vNCyrlarzfun02nq6+I4ljAMZTAYSBRFTss7nU6tr4efCLAAAIA3Xn/lO4mA483fuq6RMIUAawcB1ldm8s0/DRP79zu/++PNHEjHj5ffvwcHzSwTgFb0McCKoihRhsNhInSyBU5ZAVYcxxJFUWZAFkWRxHHsvLwqaBoMBrJer62vmUwmMhgMJAiCrdcQYEGEAAsAAHjk9cNvJAKO13/7ewmwPAqwTn3hQ4n9e3jvO5s5kCruXwD91ccAyyaOYxmPx6nBT1aApcKrIAi2wq/5fC5BEJQKjVSwZnufPkprNptt/Z0ACyIEWAAAwCMEWARYtSDAAvaWLwGWosKo0WiU+Pe0QGg+n2/Cq7TbD1er1SbEKnI7ob7MZkilwq3hcGh9LwEWRAiwAACARwiwCLBqQYAF7C3fAiw9kNKlBUIqSMqaq0rkWnCUFjil0W8TVLcgzmazzfIUnbOLAGu/0MICAABvEGARYNWCAAvYW74FWGmvswVCcRznBknKer3OndPKRp+ofTQayXq93ozmygrNCLAgQoAFAAA8QoBFgFULAixgb/kWYBUZgeX6mVmfUXTZ1YivMAxLfRcB1n6hhQUAAN4gwCLAqgUBFrC3fAuwisyB1VaAJSIyGo0STzXM+wwCLIgQYAEAAI8QYBFg1YIAC9hbvgRYq9UqERK5PIWwzQBLf+qgyzxaBFgQIcACAAAeIcAiwKoFARawt/oYYGWVIAisTwrcdYClRoapslgsSn0XAdZ+oYUFAADeIMAiwKoFARawt/oYYEVRZC3T6TR1gvVdBlhqXi59Diz9qYRFvosAa7/QwgIAAG8QYBFg1YIAC9hbfQywyrAFQvqTBZt8CqF66uBkMkn8/3g8LrS8IgRY+4YWFgAAeIMAiwCrFgRYwN7a5wBLRDYjoqbTaeb7VXDkMn+VTs3LFYbhZsTVYrHIHc1FgAURAiwAAOARAiwCrFoQYAF7a98DLHV7XxAEqaOwVqvVZtSUbX6tNHpQZc55pebE0oMtl+UlwNovtLAAAMAbBFgEWLUgwAL21r4HWCLXwiTbBPDz+XwTXhUZfaXfKjgajbb+vl6vE7cWui4vAdZ+oYUFAADeIMAiwKoFARawtwiwroZN5lMCzTIcDjMnXTdNJpPcydpns1nqHFwEWBAhwAIAAB4hwCLAqgUBFrC3CLCumc/nmzmr9CceFrlt0FzW2WyW+Vo1B5cZkBFgQYQACwAAeIQAiwCrFgRYwN7qS4AF7CNaWAAA4A0CLAKsWhBgAXuLAAvoLlpYAADgDQIsAqxaEGABe4sAC+guWlgAAOANAiwCrFoQYAF769XX3mg0wPqt+x7d9SoCvUULCwAAvEGARYBVCwIsYK/97meflB/9ubF8/z/9cK3l1+95UF597Y1drx7QW7SwQF8cHYnccYfIjTfmd5yPHxc5cULk5MldLzUAtIoAiwCrFgRYAAB0Di0s0AdHRyIHB8U70AcHhFgA9goBlt8B1otf+GBi/8afIMACAGBf0MICfXDiRPlO9IkTjSzS66++Jp/+ld+QD/3Iu3MvjD7w/bfKve/5NTk89VIjywIACgGW3wHWKw+9P7F/v/U7PyTPfvOiXL5ypd4DiQALAIDOoYUF+uD48fKd6IOD2hfn9Vdfk/e95ebCF0jve8vNhFgAGkWAtX8B1u/82Vn5+INnZfrFc/WVz3yrWqlzWfakPLB6Qx5bX5BXzl3edTUCAOgoAiygJvFfXZavvnhRHltfqL/c8evVSs3L84mPLuVfBr9Xqnzio8tmtlFN5YmTF+Qb8UV57Y2af80H0AoCrP0MsCj+lI8/eFaeeeHNXVclAIAOIsACKnrl3GX5kyff2HmHj1J/efo0HWigbwiwCLAofpRvxJd2XZ0AADqGAAuo4Mxrl3bewaM0W7747PldH2YACiDA2q8A6/Ded8rssXM7byso9Zf7lufkEncTAgA0BFhABZ9j5NVelOe+fXHXhxoARwRYU9UzZAAAIABJREFU+xVgnf/UD8vpw0ty6uVL8nx8sbby5t/4jyqVOpdlH8r622/Kl597c6v9/eYZRmEBAK4hwAJKevHM9uir+5bnZPm187WXZ3/if61U6l6e4U//y0qliW1UV3no2fPy+8vXE/v1j7/8xq4PNwCOCLD2M8Cqu1Tdv00s0z6UL/zF+UT7+5VvXNh1lQIA6BACLKCkp04lfyn806fON9ah61pHuuqF0q47yHnlL791UT7+YPKWlMvcxgD0AgEWAZaP7e6+lEe+lgywHl0TYAEAriHAAkp66NlkJ2tBgFUqwHrm1Fl5b/Q5eefPjnMvjN72rg/L7XfdL48+e9h4J3r2aDLAOnyNBAvoAwIsAiwf2906S1fb3dOHBFgAgGwEWEBJZoD151+/0FiHrmsd6boCrGdOnZUbbooKXyDdcFPUeGeaAAvoJwIsAiwf2926Spfb3dOHBFgAgGwEWEBJBFjVA6zb77q/9EXS7Xfd32gnmgAL6CcCLAIsH9vdukqX293ThwRYAIBsBFhASQRY1QOst73rw6U70jfcFDXaiSbAAvqJAIsAy8d2t67S5Xb39CEBFgAgGwEWUBIBVvUAq+qFUpOdaAIsoJ8IsAiwfGx36ypdbndPHxJgAQCyEWABJRFgEWAB6B4CLAIsH9vdukqX293ThwRYAIBsBFhASQRYBFgAuocAiwDLx3a3rtLldvf0IQEWACCb9wFWHMcyn89lNBrlvnYymUgURZkFUAiwCLAAdA8BFgGWj+1uXaXL7e7pQwIsAEA2LwMsPbQaDAabkmc4HCZebyuAQoBFgAWgewiwCLB8bHfrKl1ud08fEmABALJ5F2DN5/NE4BQEgXP4pF63XC5TC6AQYBFgAegeAiwCLB/b3bpKl9vd04cEWOiWCxevyNk36i0AqvEuwJpOpxKGoUwmE1mtVrJcLgsHWIALAiwCLADdQ4BFgOVju3v68JKsn39FPv5LH5Ff/eGfz92f73/7rTJ+9wfl6Se/mfiMLre7pw8JsNAdj3/9gvzuw8m+YB3lc6s3CLKACrwLsOI4Tvy/a4C1Wq1kMBhIGIZNLh48QoBFgAWgewiwCLB8bHfXz78iwQ03F96vwQ03J0KsLre7pw8JsNANZ85erj240svqeY5roCzvAiyTa4ClXsdE7XDV1wDr6TMvy8+88Yvy1kvfl3thdP3l43LL+dvkS0drAiwCLKAXCLAIsLrW7tZRxu/+YOl9O373B3vR7hJgoStOv3yp0QDr3z79Ri3LqV/nFhmEoU+5Y177TqfT3Dmh9Wl3lCiKrK8Jw1DG43HuVDzq/dPpNHf5x+OxDAYDGQ6HzuucZT6fJ5Y/CAIZjUayWCwKfU4cx5vpi2azWe7r1QCawWCQ+C7b9k0ThqEMBgOZTCaFlrXPCLC+a7FYbE7i2Wwmo9FIoiiS0Wgk8/m8paVFn/QxwHr6zMty3ZWDwhdI1105SIRYBFgAuooAiwCrS+1uXeX9b7+19L4Nbri5F+0uARa6oo8BlmvgIZJ8cFlagBUEgURRlFlWq9XmfSoACsNw83fzAWmj0Wjrbinz/S4Blj7H9Xq9dlpnmziOcx/ilrXMNkXCtclkYg0fXfenHoDt011kBFjflZc2D4fDQgcv/NfHAOuW87eVvki65fxtBFgAOo8AiwCrS+1uXWUf2l0CLHRFXwOs8Xic+x499MgKsIrelZQVQM3n803olBbsuAZYavSY+rwqI49UeBUEQWLAShzHiWUejUbOn6nvk7xwLW30lGuApcIytZxFR4z1FQHWd+lp83w+3zx1UA+2uL0Quj4GWNdfPl76Ium6Kwd71ZEmwAL6iQCLAKtL7S4BFgEW+qdvAZYKQgaDQe6AC32EUFsBlkjy9jrba1wDLP11VUYe6df+aUGTHva5jm4TuRZMZd1GqH+2+f0u32luT9cA0wcEWJr1em096dXthYPBIDFU0tXjjz9O8bD84cMvJhqjP3r4lCweebaRUrUjrT6n6oWS+pyqHWn1OVU70k1t78Ujz8r0wTOJ/fvQo0/t/JijUCj55ctf/Gwi4Dj3298rTz7wkdpL1XpZfU7Vell9TtV6WX1O1Xq5iW2tl+c+/YuJ/XvmE/99p9vdxSPPyv2PPyr/+Fu3yd8/95bc/fl3zn+v/Fj8j+ST/+5PEp+xD+3u4pFn5d88fDrZt/rSCzuvUyjNlC7rW4ClbtnLC0300EONZGorwBJJjp4q8/71ep14vwrhyow8cgmZRK4FfkVGYbmEa+r2QduINJcAS21LdYuja4DpAwIsR+oEcZmQzbTrBoLSTCHA8rsjTYBFofSzEGARYHWp3b3/8Uflb166rvB+/ZuXrkuEWPvQ7hJg7Vfpsj4GWCrQyApN9NAqLahqMsASuTZ/lRnOuLzfHGk0m80Kh0siydFPeYFPmSxBBW1Zg19UgGaba9slwFLbS71/NBqVzir6hgDLUZGJ5bAf+ngLYdULpX26lYFbCIF+4hbCcoVbCJtpd5l7klsI0T99C7DUKB4ViqQFH2pAxnw+31mAlfY6l/er9VMjrvSgqMjII5ewT9FHNxW5jVCtj22OLv3uLtty532fbb3VOtX1ZMYuI8CSqwfBdDrNTCwJsGAiwPK7I02ABfQTARYBVpfaXeaeJMBC//QtwFLXuVlzIalRR+r2u7wAK6+UGUGV9bq896t1NW8/LDPyqGhIVybAygrJ8m5LzPs+tfzm+9XotjJTHvUJAdZ3pU2ippiJL0CA5XdHmgAL6CcCLAIs2t1+trsEWOiKvgZYWSOSVGiiRgTlBVhBEGzm1rIVMyRpOsAyl18pMprKXMcmAyx95Ja5rfKeGpj3fWm5hNpGvk/mToD1XSq9tSWhapK1IAj2YmI0uCHA8rsjTYAF9BMBFgEW7W4/210CLHRFXwMsEfuIJH3ydjVYo0+3EGaFQVl/S1M1wFLLahaTLXRTtw/aJrJP+z5d1vtdPtsHBFjftV6vNyd2GIYymUxkOp1u7hVOm2QN+4sAy++ONAEW0E8EWARYtLv9bHcJsNAVfQ6wVIihj0jSn1in9CnAyhtlpUI715FHRUdtmYHSZDKxjkoz2fZF2kiyrO/T5Y2y0p8y6SsCLM16vd6cAHoJw5BbB7GFAMvvjjQBFtBPBFgEWLS7/Wx3CbDQFX0OsES2J3O33XK2qwBLLa95bZ31fn1ASVZxvVuq6acQ6vRtr4+EyxotlhZg6aPN8krR/dcn3gdYcRzLcrksfM+qek/anFgAAZbfHWkCLKCfCLAIsGh3+9nuEmChK/oeYOmTuavXmKONdhFgqZFPtlvc0t6vh01Zc3IVHXmkXp83+XvehOt51FRE4/HY+UmBaQHWbDbbbL+sbaHe72uO4X2ABTSFAMvvjjQBFtBPBFgEWLS7/Wx3CbDQFX0PsPTJ3NXdRWYw1HaAtVqtNqGR7TVp71cBUN7yuL5O0SerTwt69PCs7N1Yal8EQeD8xMS0AEuNRMsb5eb6ur4iwAJKIsDyuyNNgAX0EwEWARbtbj/bXQIsdEXfAyyRayOH0kbjtBVgxXEs8/l8E16ljT5Ke7/ryCo9bHIdeaSCHtt0Qfoylx19ZX6P622LtgCryPqpkVpFnszYJwRYQEkEWH53pAmwgH4iwCLAot3tZ7tLgIWu8CHA0v9mC2DyAqy829SiKErM46QCqDAMN39X8z/py5EW3tgCLP2WQ5e5rVRQlDVBui6O49z5tbKW2ZVaD9cwzBZgqUDSJVjU58rycR5vAiygJAIsvzvSBFhAPxFgEWDR7vaz3SXAQlf4EGCJ2CdvV/ICLJeiByz63Et6CcNwMxdXFluApf6tqacL6u/Tlz8Igs3oqzAMMydcd1E0UDK3rz75u+scX3lPK+wzAiygJAIsvzvSBFhAPxFgEWDR7vaz3SXAQlf0JcBCc9brdWJ0lmtwhOYRYAElEWD53ZEmwAL6iQCLAIt2t5/tLgEWuoIACyJXRz6pkUxhGHr7VL++IcACSiLA8rsjTYAF9BMBFgEW7W4/210CLHQFARZ08/m88jxYqA8BFlASAZbfHWkCLKCfCLAIsGh3+9nuEmChKy5cvNJogPXMC2/uehWB3iLAAkoiwPK7I02ABfQTARYBFu1uP9tdAix0yddfuih/9Oevy6cePVdrWT1/QS5cvLLr1QN6iwALKIkAy++ONAEW0E8EWARYtLv9bHcJsAAAeQiwgJIIsPzuSBNgAf1EgEWARbvbz3aXAAsAkIcACyiJAMvvjjQBFtBPBFgEWLS7/Wx3CbAAAHkIsICSCLD87kgTYAH9RIBFgEW72892lwALAJCHAAsoiQDL7440ARbQTwRYBFi0u/1sdwmwAAB5CLCAkgiw/O5IE2AB/USARYBFu9vPdpcACwCQhwALKIkAy++ONAEW0E8EWARYtLv9bHcJsAAAeQiwgJIIsPzuSBNgAf1EgEWARbvbz3aXAAsAkIcACyiJAMvvjjQBFtBPBFgEWLS7/Wx3CbAAAHkIsICSCLD87kgTYAH9RIBFgEW72892lwALAJCHAAsoiQDL7440ARbQTwRYBFi0u/1sdwmwAAB5CLCAkgiw/O5IE2AB/USARYBFu9vPdpcACwCQhwALKIkAy++ONAEW0E8EWARYtLv9bHcJsAAAeQiwgJIIsPzuSBNgAf1EgEWARbvbz3aXAAsAkIcACyiJAMvvjjQBFtBPBFgEWLS7/Wx3CbAAAHkIsICSzADr2S9/QY4e/X/ktc+/u/YiP3WsUlGf8/89dKxSUZ/zxZ/5u5WK+pyP/u8/UKk0sa3/6gu/JC8/OZUHHnyKAAvoIQIsAiwCLAIsAICfCLCAklSA9W8+96i8OHlnokNN8aM8cd+dBFhAzxBgEWARYBFgAQD8dGzXCwD01UPPnpc/euDhnYcslGbLc/f+JAEW0CMEWARYBFgEWAAAPx3b9QLAX6+/+pp8+ld+Qz70I+/O7Vh94PtvlXvf82tyeOqlXS+2s4eePS8vTf6HnQcslObLw3/4rwiwgJ4gwCLAIsAiwAIA+OnYrhcAfnr91dfkfW+5uXAH631vubk3IdZTX7p/K+i4dM/18toDt9de5B3HKhX1Ob/w1LFKRX3OfTe9pVJRnxP83D+sVJrY1uc+8y659NG/ndivZz72XxNgAT1BgEWARYBFgAXU4sKRyF+drLcAqIQAC4249z2/VrqTde97fm3Xi+/k+QeSnejDP/iJxjrsXCi1e6F05rGPyJXf/GvJEOuVc7s+5AA4IMDys14mwCLAAlr18B0idx/UP7L/D99BkAVUQICFRnzg+28t3cl631tu3vXiO/nOp/7nRIP08n23EGB5dKH0yj3/VWL/vvKNx3Z9yAFwQIDlb71MgEWABbTi5SeanZ7i8Tt3vYZAbxFg+eToSOSOO0RuvDG/c3X8uMiJEyInTzayKFU7Wn1gBlinHggJsDy6UCLAAvqJAMvfepkAiwALaMXJTzUbYH32ptoXeb1ey3g8ljAMZTAYyGAwkDAMZTwey3q9tr5HvW65XGZ+tvm6KIo2/+ZaptOp87rEcSyz2UyGw+Hm/UEQyHg8zlzW6XTqvDzKcrl0fk/edjLXYTqdJtZB7Y/VarX1en05bH83zWazzevjON76jDzr9Xrz2sVi4bxeXUCA5YujI5GDg+KdrIODRkIsAiwulPp+oUSABfQTAZa/9TIBFgEW0IqeBVjz+TwRtIRhmAhOBoOBzOfzrfeVDbAmk4lEUZQo+veZf4uiyPr9NqvVKhHC2cpkMrG+VwVYQRBYl0Evih765L3HJVhS6xAEQeFAT6132vrp1PYej8fWdcmjB2D6Z/QBAZYvTpwo39E6caL2xSHA4kKp7xdKr97zXyZvEX3u0V0fcgAcEGD5Wy8TYBFgAa3oUYC1WCwSwY4ajSNydRTQeDxODarKBlg2RcKTNHEcb4Kf4XCY+D41oikrAFJ/1wOqPHUst269Xqeuw3q9TqzDbDazLn8YhrnfYRs9VWRdVFimllU/brqOAMsXx4+X72gdHNS+OARYXCj1/ULptXv+QWL/fvnRL8mVK7s+6gDkIcDyt14mwCLAAlrRowBLBRBZo3ZGo5E12OlagKXCtuFwmBqo6KPNzFsjuxBgqdsrh8Nh6mvU6KcgCBLrqQdTWaO91PvNoMt1XdTr1C2NaSP0uooAyxcVO1p1I8DiQqnvF0qvT/6LxP794wcekt97+Jx85onXKT0ui6fekCe/8aa8eObSrqsQNIQAy996mQCLAAtoRU8CLBXmmEGISQ829Nd1KcCK49h5eVRIZIZ2uw6wXAMokWsjoMxRWGrdsm7rU7cPmuvvui4qtJrNZpsRfFmBW9cQYPmCAKtVr567IqemtyQao/jz/ycBlkcXShd/5z/bCrD0TjWl/+Xxr3Nh5CMCLH/rZQIsAiygFT0JsFQQ4TKHkW0epy4FWCpICYIg97UquDNHIO06wFIjo1zCoLRl1UNJGz0kM0eguayLfpumer/6f9c5vnaNAKsFly5fkce/fqHZ8r/9arVS8/JE/8e9lUrj26tCeeRrF+QPlq/LyXuTAdZf/ek/J8Dy6EKJAGs/ysNfPb/rJgI1I8Dyt14mwCLAAlrRkwBLjdYp8oQ/XZcCrCLhU9p37TrAKhIo6nOX6fSAyfZ0wMlkkhqSuayLCsj096vldpk8vgsIsFrw0tGlnV+kUeovBFh+XyiZAdbnF1/c+TFHaaY89+2Lu24mUCMCLH/rZQIsAiygFQRYhV9HgFVsf2R9b1YQlnbrYd5nmsuov3+1WjmPfusCAqwWvHBIgOVjIcDy+0LJDLBeWj8qz337ovzFC282Up559lBOBf+3vPTjPykvv+W/zSzf/qEfl9O/+Mvy1cefb2RZ7n7fx+SXf/AXSpW73/exxrZRHeWJkxfkDx87lziXF0+9setmAjUiwPK3XibAIsCq1dGRyB13iNx4Y/4+PX786lO7T55sbnnQHQRYhV/XpQArr6R9VlbJ20Yi9QVYabdTqqDJnMvM5TNFkrcfmu9XwVgfJnMnwGrB6Zcv7jxsoRBgcaFUPcBqqsP+zedelsvfc1B4v17+ngP51hPr2pfn/W+/tfS+DW64ufELnKrlK6ffTJzLf7A8t+tmAjUiwPK3XibAIsCqzdHR1adwF923BweEWPuAAKvw67oUYAVBsJnzy1bSPivrPS7zQ9UVYIlcC5T02wjV7YOj0ajUZ2a9P++zu4QAqwUXLl6RL/3l+UbLM7f8QqWiPudfPP9R+bEXfqFU+RfPf3TzOb/6M/9vpdL09qpSHvnaeXn6hYty7o9/kgDL4wulNgOssz91W+l9e/anbqt9eeq6UDp9eEmeOXVW3ht9Tt75s+Pc/fm2d31Ybr/rfnn02cPGL5I++WAykL54edctBepCgOVvvUyARYBVmxMnyu/fEyeaWSZ0BwFW4dd1KcDqwxxYrmGT/lm2UKvIZ2aNstJHd5mTw3cNAVYLLly80niDX1dH6/rLx0t3sq67ctDIBXBXy7nPEGD5fKHUZoB18e8eL71vL3/PQe3LU9f5+8yps3LDTVHh/XrDTVHjIRYBlr8IsPytlwmwCLBqc7x8uysHB80sE7qjJwGWT08hzHv6nu21Pj6FUDFv91PLmbV9XG5LdCllA9G2EGC1oE8BVtc6Wl0uBFh+Xyi1GWDVdf7WVeo6f2+/6/7S+/b2u+5v9PwlwPIXAZa/9TIBFgFWbSruX3iuJwGWHvrY5kRS9GBDf51LMKUHKVm30VUNguI4dg7U1Mgz86l5uw6w9FFMebccZk3GrgyHw82IKZcnBWaty2g02oR+abdJqu8zg8GuoQZuAQEWARYXSv27UCLAqn7+vu1dHy69b2+4KWr0/CXA8hcBlr/1MgEWAVZtCLCQpScBVhzHEgRB7qgZFV6YwY4KgrLmPVKhUF6oUUcQpEKa4XCYGsip0M52q9uuAyyRa9s0axSWGqkVBEHm7XpqXUej0WY/lwkRXcPBIiHiLlEDt4AAiwCLC6X+XSgRYPl9oUSA5S8CLH/rZQIsv+vl04cEWOiIngRYIslbw6bTaSL4ieN4M5eSLfzQA4/JZLL1Xv2pfmnzLtk+qyw9kBsOh4kQxVwe20ikLgRY6/V6sw7mLZvmOmSNvlKv12/ty7s1MW1dVGDmMrJKhZ0ut6XuCjVwCwiwCLC4UOrfhRIBlt8XSgRY/iLA8rdeJsDyu14+fUiAhY7oUYAlkhyVpIIOdYuaGuljm7jb9t4wDDe3khWZE6muIGi1WiWW3VbSwpUuBFgiV9dBhVhV55lSo9JcAq+0dVHb0+U79UA067bUXaIGbgEBVrUAq6tPMSPA8vtCiQDL7wslAix/EWD5Wy8TYPldL58+JMBCR/QswBK5OvJnPB4nwp/hcCiTyST3qXK294ZhKOPx2PlWsjqDoDiOZTabJYK0IAhkNBplLk9XAiyRa6Ot9HXQt28URU4BUZFAybYu+r+5Pl0w62mFXUAN3AICrPIdrS4/xYwAy+8LJQIsvy+UCLD8RYDlb71MgOV3vXz6kAALHdHDAAv9sFwuN6OzgiDInewd26iBW0CAVb6j1eWnmBFg+X2hRIDl94USAZa/CLD8rZcJsPyul08fEmChIwiw0KD1er0ZmVVktBiuogZuAQFW+Y5Wl59iRoDl94USAZbfF0oEWP4iwPK3XibA8rtePn1IgIWOIMBCC/LmtIIdNXALCLD87GgRYPl9oUSA5ff5S4DlLwIsf+tlAiy/6+XTh5fkz5+7kKibv/D0+WYqCgIsZLlw1GyA9SSjboCyqIFbQIDlZ0eLAMvvCyUCLL/PXwIsfxFg+VsvE2D5XS+fPrwkX/vWxUTd/Dt/dla+/tJFuVJ3RUGAhTxfvVvk928U+cTxesvjd14NyACUQg3cAgIsPztaBFh+Xyj1NcB6+szL8jNv/KK89dL35e7P6y8fl1vO3yZfOlonPmMfzt/WAqyjI5E77hC58cb8fXn8uMiJEyInTza0MPuBAMvfepkAy+96WZXZY69vhVgff/CsfOKhGsufHFYrxufd89Ar8tGHzsjdDx1mlo8+dEbueegV+fhDr9W7Pj0rR2f51QhAOQRYLSDA8rOjRYDl94VSHwOsp8+8LNddOSi8X6+7cpAIsfbh/G0lwDo6Ejk4KL5PDw4IsSogwPK3XibA8rteVuWpU9ujsCh+lTOvEWABKIcAqwUEWH52tAiw/L5Q6mOAdcv520rv21vO37ZX528rAdaJE+X364kTDSzQfiDA8rdeJsDyu17WyyNfuyCfeHA34Qql+fKdVy7tuqkA0FMEWC0gwPKzo0WA5feFUh8DrOsvHy+9b6+7crBX528rAdbx4+X368FBAwu0Hwiw/K2XCbD8rpfN8rVvXZQ/+cp5mT12bueBC4UAC0A3EGC1gADLz44WAZbfF0p9DLA4f91LKwFWxf2Kcgiw/K2X46/M5PDxf53Yv5c+9p/IC985R73sQb2cVU69fEm+EddXLv37f71SUZ/z713+65WK+pzxP/uQDP7THy9Vxv/sQ7VumzbKmxdrn5YfwJ6gh9wCAiw/O1oEWH5fKBFg+X3+EmD5iwDL33pZlcsf/Y+To7Due4ec+fPfkpef/L3aivw3xyoV9Tk/8dyxSkV9zsd++MZKRX3Oz574p5VKndvYLN96/unG+8tdbXff//ZbS5+7wQ03t7bd6ioEWADKoofcAgIsPy+ACbD8vlAiwPL7/CXA8hcBlr/1sirnPvNPEvuY4k+5fPffkle++AH6zSXb3b4UAiwAZR3b9QLsAwIsPy+ACbD8vlAiwPL7/CXA8hcBlr/1sl7e/ORbdx62UJor5+/7IfrNBFgAsOXYrhdgHxBg+XkBTIDl94USAZbf5y8Blr8IsPytl/Xy8r/7XXlj9qM7D1oozZW/+rfvpd0lwAKAhGO7XoB9QIDl5wUwAZbfF0oEWH6fvwRY/iLA8rdetpVXvniXnP3sT8v5+/5HufD7P1BbkZ87Vqmoz/mDB45VKupznnzP365U1Of88S+/tVKpcxtvbfPf/GtbIda3nn+KdpcACwA26CG3gADLzwtgAiy/L5QIsPw+fwmw/EWA5W+93GZh/7a/f19eTeXix/9+4vw9/PI9tLsEWACwQQ+5BQRYfl4AE2D53ZEmwPL7/CXA8hcBlr/1cpuF/bub/Xv2M7cm+1aL99DuEmABwAY95BYQYPl5AUyA5XdHmgDL7/OXAMtfBFj+1sttFvbvbvbvaw/cnjh/X/v8u2l3CbAAYIMecgsIsPy8ACbA8rsjTYDl9/lLgOUvAix/6+U2C/uXAKuP7W5fCgEWgLLoIbeAAMvPC2ACLL870gRYfp+/BFj+IsDyt15us7B/CbD62O72pRBgASjL+x7yYrGQ8XgsQRDkvna9Xm9eOxgMZDAYSBRFMp/PKy0DAZafF8AEWH53pAmw/D5/CbD8RYDlb73cZmH/EmD1sd3tSyHAAlCWlz1kPbRSQdRgMMh8z2q12rw+CAKJokjCMNy8dzwel14eAiw/L4AJsPzuSBNg+X3+EmD5iwDL33q5zcL+JcDqY7t7+vCSPHPqrLw3+py882fHufvzbe/6sNx+1/3y6LOHjba5ZiHAAlCWdz3k/7+9u439HrvvOn89QIAKhD5oJW6qCnXF0oJYJNpABasVq13BIu5aqvRB6aYCoQohBAT001brFipTkFcUTEHuDcVNg6HEpCmmhcRUtC5pqzppmuCUKgVcsZsmENaTIdNkMpmZZA4P5vp6js/Pd787+5zj92tlrTpzzV9/8rnsY398znGe533pJEXUmgJL/lySJKrruv6f13Xd//d1XV/1O1Fg+fkATIHl9400BZbf5y8Flr8osPy9Lm95kC8Flovj7gc/9En1xV8RX5zrF39FvGmJRYEF4Fre3SEXRaHSNFVVVSmlhgXUlKZp+j+jl1ciy7KbZmFRYPn5AEzNvrcUAAAgAElEQVSB5feNNAWW3+cvBZa/KLD8vS5veZAvBZaL4+7Xf8sPXZ3t13/LDz103NUPCiwA1/L+DnlNgVUURb/f1dzPWLOP1hgKLD8fgCmw/L6RpsDy+/ylwPIXBZa/1+UtD/KlwHJx3P2yr/n2q7P94q+IHzru6gcFFoBreX+HvKbAkmWHeZ6P/vuu61YtQ5xCgeXnAzAFlt830hRYfp+/FFj+osDy97q85UG+FFiMu487KLAAXMv7O+Q1BZbsfzVVYCmlKLAYiM8OCiy/b6QpsPw+fymw/EWB5e91ecuDfCmwGHcfd1BgAbiW93fI9y6wrtnInQLLz4GYAsvvG2kKLL/PXwqs2zz3iRfUN3/Hv1Z/4M98z2KOX/61367e9Df/hfrQRz++ye9GgeXvdXnLg3wpsBh3H3dQYAG4lt13yHdAgcVA/KiDAsvvG2kKLL/PXwqs6z33iRfUb/3Ky79y9Vu/Mt6kxKLA8ve6vOVBvhRYjLuPOyiwAFzL3jvkO7l3gdU0zcW/w3ve+35VvfvnH3rcOhDLz7l1IJafc+tALD/n1oH4kf+b/9d/+ocGN1kf+oE/pT7ww9/xkOPWfOXn3Jqv/Jxb85Wfc2u+j/rf+wM//B3qU2/+wkG+P/1jP8D569H5+33v+sSgwHrPe9+n3vve9971uDXXe/8+9zre+A1vuTrTN37DWx7++73vJ//V4Nx9/nt+I9dlT67LWx7ku0++H/n+4cvBD7/9TzDuejLu6sd7fvp9Fz9PAYBSFFhKKaWSJHnoHlgUWH4OxBRYft9IU2D5ff5SYF1//M6v/jtXZ/pb/ui3UmBxXXbiIF8KLMbdxx0UWACuRYGlXvsKYZZlo/++bVs2cV/5/x1pKjRLCK8/XFjKwBJCv8/foy4h/NRzn1D//K9+p/rbv//PLub417/8jeqtb/pW9bEPfXTwM27N9dFYQujvdXnLg3z3yZclhP6Ou/rBEkIA16LAUkoVRaFOp5OK43j2Z4RheNXvQIHl50BMgeX3jTQFlt/n7xELrE899wn1TV/yVRfn+U1f8lWDEosCi+syBRb5PuqgwPJ33NUPCiwA16LAUsMZVm3bnv37NE3V6XRSaZpe9TtQYPk5EFNg+X0jTYHl9/l7xALrrW/61qszfeubvrX/ORRYXJcpsMj3UQcFlr/jrn5QYAG4FgXWU7KRexRFquu60f/+mi8QKkWB5etATIHl9400BZbf5+8RC6y//uVvvDrTb/qSr+p/DgUW12UKLPJ91EGB5e+4qx8UWACuRYH1VNM0KggCdTqdVBAEKo5jFUVR/99eO/tKKQosXwdiCiy/b6QpsPw+f49YYN2aq6DA4rpMgUW+jzoosPwdd/WDAgvAtSiwNG3bqjRNVRiG/X8Tx7Eqy/Km34ECy8+BmALL7xtpCiy/z18KLAosrsvuXZe3PMiXAotx93EHBRaAa3lfYNmAAsvPgZgCy+8baQosv89fCiwKLK7L7l2XtzzIlwKLcfdxBwUWgGtRYG2AAsvPgZgCy+8baQosv89fCiwKLK7L7l2XtzzIlwKLcfdxBwUWgGtRYG2AAsvPgZgCy+8baQosv89fs8B68TMPuPhTYFFgcV129iBfCizG3ccdFFgArkWBtQEKLD8HYgosv2+kKbD8Pn+L9zw/KLA++JGX7n/xp8DapcD6uQ/+wuDcfeHNv4HrsifX5S0P8qXAYtx93EGBBeBaFFgboMDycyCmwPL7RpoCy+/z90d+9oVBgfX2+lPq5z/ysvrFZ+54/M9/6Lbjnr/LMy+rv/bHvvGmQ37O7/9zb73puPf/u/Tjgx9+Sf3gj/384Nz99Jt/HddlT67LWx7kS4HFuPu4gwILwLUosDZAgeXnQEyB5feNNAWW3+fvv/vQS4MCi8Of4wd+ZFhgvfy9n8912ZPr8pYH+VJgMe4+7qDAAnAtCqwNUGD5ORC/+PbfM7jJ+vhPfAs30h7dSL/4ttcP8n3mA2/j/PXo/P3Fj31G/fgHP7172cLx+ALrs9/7eVyXPbkub3mQLwUW4+7jDgosANeiwNrAiy+/oj7y0Wcfeqhf+eSmQ37O6158ctMhP+cbv+h/u+mQn/PFf/Cbbzoe8b/1f/7Ih9THf/KvDW6w1Hc9Uc/823/CjbRHN9LPv2M4w+6lt/529ex7/z7nr+Pnr3kTXf9HSizfDgosf6/LWx7kS4FFgUWBBcA+FFgbeOlDP3pWdnD4dbz4ttdzI+3ZjfTHf/Jbdv97xXH/45V/8Dnq02//veq5dwX9jfR/+C8vqfe0L6of/dkX1Dvff7/jx/5GftNxz9/lne9/QSV/u7rpkJ/zf3/3z9503Pv/Xfrxo//uBfWBnxtu4k6B5c91ecuDfCmwKLAosADY58nev8ARUGD5fbzy3b9cPfvT38mNtIc30s+/4w27//3ieNzx4tt+t/roL7z3YTfo93pAutdxlAek//yL/2mQMwWWX9flrQ7ypcCiwKLAAmCfJ3v/Akfw0i8Uuz+ocTzm+Mxbfr167t8E3Eh7eiPd/WyhPvWDf3T3v2ccjzte/P4vp8Dy7AGJAsv/6/IWB/lSYFFgUWABsM+TvX+BI3jpP71DvZJ+zkMP9W1Pbjrk5zz35ic3HfJzXvi7v+ymQ37OJ5JfcdPxiP+tP5u+Tr34T3+nev5fvkE907yNG2mPb6TleO7H/4p64Z/97+rlf/xFnL+On79jJdZz7/pGqx+QKLAosLgub3+QLwUWBRYFFgD7UGBt4MVPdtxoeXqjxY00+ZKvW/k+82+/T738j79o8ID06R/4X6x+QKLAosA6+nnLdfk4+VJg+X19psACcCsKrA1QYPl7o8WNNPmSr3v5PvP+fzR4QHol/TVWPyBRYFFgcd5yXT5KvhRYfl+fKbAA3IoCawMUWP7eaHEjTb7k62a+r3z3rxg8JH34//8lax+QKLAosDhvuS4fJV8KLL+vzxRYAG5FgbUBCix/b7S4kSZf8nUzXwosfx+QKLD8PW+5LvufLwWW39dnCiwAt6LA2gAFlr83WtxIky/5upkvBZa/D0gUWP6et1yX/c+XAsvv6zMFFoBbUWBtgALL3xstbqTJl3zdzJcCy98HJAosf89brsv+50uB5ff1mQILwK0osDZAgeXvjRY30uRLvm7mS4Hl7wMSBZa/5y3XZf/zpcDy+/pMgQXgVhRYG6DA8vdGixtp8iVfN/OlwPL3AYkCy9/zluuy//lSYPl9fabAAnArCqwNUGD5e6PFjTT5kq+b+VJg+fuARIHl73nLddn/fCmw/L4+U2ABuBUF1gYosPy90eJGmnzJ1818KbD8fUCiwPL3vOW67H++FFh+X58psADcigJrAxRY/t5ocSNNvuTrZr4UWP4+IFFg+Xvecl32P18KLL+vzxRYAG5FgbUBCix/b7S4kSZf8nUzXwosfx+QKLD8PW+5Lvuf7y9Vf3lw/n7qX/xxCiyPrs8UWABuRYG1AQosf2+0uJEmX/J1M18KLH8fkCiw/D1vuS77n++z7/n2wfmrvuuJeuYDubXX51vzPdr1mQILwK0osDZAgeXvjRY30uRLvm7mS4Hl7wMSBZa/5y3X5WPk+5nsC89KrM9+z69Vn/3ez7vbof7Wk5sO+TndW57cdMjP+WT8y2865Od87O/+qpuOe/5vPHe8/LEP7v14BsBRFFgboMDy+0aLG2nyJV/38qXAosDivHXvvOW6fIx8P/7j33xWYHH4dbz8X9+39+MZAEc92fsXOAIKLL9vtLiRJl/ydS9fCiwKLM5b985brsvHyfeT/+pP7l6ycDzuePnDP7H34xkARz3Z+xc4Agos/2+0yJd8ydetfCmwKLA4b907b7kuHyvfZ9/9berT3/971Wfe8ut2L1w47nu8/OF37f14BsBRT/b+BY6AAusYN1rkS77k606+FFgUWJy37p23XJePm+8z7/9H6mPv+4d3O9SvfnLTIT/n8154ctMhP+ev/ub/9aZDfs7/9Ie/8abjnv8bzx0vPf/f9n48A+AoCqwNUGAd70aLfMmXfO3OlwKLAovz1r3zlusy+ZKvH/lSYAG4FgXWBiiw/B+IyZd8ydetfCmwKLA4b907b7kuky/5+pEvBRaAa1FgbYACy/+BmHzJl3zdypcCiwKL89a985brMvmSrx/5UmABuBYF1gYosPwfiMmXfMnXrXwpsCiwOG/dO2+5LpMv+fqRLwUWgGtRYG2AAsv/gZh8yZd83crXtQLr5559Rv3pF/6C+m2f+R2LOX7BZ3+TesOnv0791H9rKbAosLw6b7kuky/5+pEvBRaAa1FgbYACy/+BmHzJl3zdytelAuvnnn1Gve6Vz704z9e98rmDEosCi/PW9fOW6zL5kq8f+VJgAbgWBdYGKLD8H4jJl3zJ1618XSqw3vDpr7s60zd8+usosCiwvDlvuS6TL/n6kS8FFoBrUWBtgALL/4GYfMmXfN3K16UC6ws++5uuzvR1r3wuBRYFljfnLddl8iVfP/KlwAJwLQqsDVBg+T8Qky/5kq9b+bpUYN2aKwUWBZYv5y3XZfIlXz/ypcACcC0KrA1QYPk/EJMv+ZKvW/lSYFFgcd66d95yXSZf8vUjXwosANeiwNoABZb/AzH5ki/5upUvBRYFFuete+ct12XyJV8/8qXAAnAtCqwNUGD5PxCTL/mSr1v5UmBRYHHeunfecl0mX/L1I18KLADXosDaAAWW/wMx+ZIv+bqVLwUWBRbnrXvnLddl8iVfP/KlwAJwLQqsDVBg+T8Qky/5kq9b+VJgUWBx3rp33nJdJl/y9SNfCiwA16LA2gAFlv8DMfmSL/m6lS8FFgUW56175y3XZfIlXz/ypcACcC0KrA1QYPk/EJMv+ZKvW/lSYFFgcd66d95yXSZf8vUjXwosANeiwNoABZb/AzH5ki/5upUvBRYFFuete+ct12XyJV8/8qXAAnAtCqwNUGD5PxCTL/mSr1v5UmBRYHHeunfecl0mX/L1I18KLADXosDaAAWW/wMx+ZIv+bqVLwUWBRbnrXvnLddl8iVfP/KlwAJwLQqsDVBg+T8Qky/5kq9b+VJgUWBx3rp33nJdJl/y9SNfCiwA16LA2gAFlv8DMfmSL/m6lS8FFgUW56175y3XZfIlXz/ypcACcC0KrA1QYPk/EJMv+ZKvW/lSYFFgcd66d95yXSZf8vUjXwosANeiwNoABZb/AzH5ki/5upUvBRYFFuete+ct12XyJV8/8qXAAnAtCqwNUGD5PxCTL/mSr1v5UmBRYHHeunfecl0mX/L1I18KLADXosDaAAWW/wMx+ZIv+bqVLwUWBRbnrXvnLddl8iVfP/KlwAJwLQqsDVBg+T8Qky/5kq9b+VJgUWBx3rp33nJdJl/y9SNfCiwA16LA2gAFlv8DMfmSL/m6lS8FFgUW56175y3XZfIlXz/ypcACcC0KrA1QYPk/EJMv+ZKvW/lSYFFgcd66d95yXSZf8vUjXwosANeiwNoABZb/AzH5ki/5upUvBRYFFuete+ct12XyJV8/8qXAAnAtCqwNUGD5PxCTL/mSr1v5UmBRYHHeunfecl0mX/L1I18KLADXosDaAAWW/wMx+ZIv+bqVLwUWBRbnrXvnLddl8iVfP/KlwAJwLQqsDVBg+T8Qky/5kq9b+VJgUWBx3rp33nJdJl/y9SNfCiwA16LA2gAFlv8DMfmSL/m6lS8FFgUW56175y3XZfIlXz/ypcACcC0KrA1QYPk/EJMv+ZKvW/lSYFFgcd66d95yXSZf8vUjXwosANeiwNoABZb/AzH5ki/5upUvBRYFFuete+ct12XyJV8/8qXAAnAtCqwNUGD5PxCTL/mSr1v5UmBRYHHeunfecl0mX/L1I18KLADXosDaAAWW/wMx+ZIv+bqVLwUWBRbnrXvnLddl8iVfP/KlwAJwLQqsDVBg+T8Qky/5kq9b+VJgUWBx3rp33nJdJl/y9SNfCiwA16LA0jRNo+q6nj2uQYHl/0BMvuRLvm7lS4FFgcV56955y3WZfMnXj3wpsABciwJLE8exOp1Os8c1KLD8H4jJl3zJ1618KbAosDhv3TtvuS6TL/n6kS8FFoBrUWBpgiBQp9NJxXE8eVyDAsv/gZh8yZd83cqXAosCi/PWvfOW6zL5kq8f+VJgAbgWBZbmlllWcyiw/B+IyZd8ydetfCmwKLA4b907b7kuky/5+pEvBRaAa1FgPdV1HQUWA7G1B/mSL/ne96DAosDivHXvvOW6TL7k60e+FFgArkWB9VRd1/3ywXujwPJ/ICZf8iVft/KlwKLA4rx177zluky+5OtHvhRYAK5FgfWUWWDJFwmbprn5Z1Ng+T8Qky/5kq9b+b7y3b9yUHJ85KPPUGB5UmD9l//v3xsF1udz3npy3nJdJl/y9SNfCiwA16LAeqooCnU6nVQYhv1m7nKEYaiqqrr6Z1Ng+T8Qky/5kq9b+b70T37boOR49r3fSYHlSYH18Z/6fwbZvvi2381568l5y3WZfMnXj3wpsABciwLrqTzPB4WVfHVQL7PKsrzqZ1Ng+T8Qky/5kq9b+X7qh/7IoORQ3/VEPf/Or1G/9G++4W6H+sonNx3yc/7Ge57cdMjP+ZE3ftFNh/ycv/eXft9Nxz3/NzaP59/x1aO5ct76cd5yXSZf8vUjXwosANeiwHqqrmuVpqnK83zwz7uuU3Ecq9PppIIgUF3XXfyzKbD8H4jJl3zJ1618P/YzqXrlH3zOWdnB4dfx2e/9fPXM+7+P89aT85brMvmSrx/5UmABuNaTvX8BF3Rd18/EumYp4fve/WPqAz/8HQ89bh2I5efcOhDLz7l1IJafc+tA/Oj/3bc6yJd8yff+xy++/Y27Fywcjz3+33/29Zy3np23XJfJl3zdz/dn6nfd/4ENwCE82fsXcIXMwjJnaK1BgeX/QEy+5Eu+bub7Cz/4JvXCm79g96KF477H82/5H9R//KH/i/PW0/OW6zL5kq/b+VJgAbjWk71/AVfcUmCxhPDyw7Wp0ORLvuTrdr7Pvvvb1Cd+5M+rT5b/590O9X88uemQn/MN739y0yE/519+9f84ON7x1b/5ouOT7/xa9cl3fq2K/twfuOmQn/OI45d+9C+qZ9/99zhvD3Leki/5kq+b+bKEEMC1KLCUUm3b9ntcTZECqyiKi38+BZb/AzH5ki/5ki+5HiNX8iVf8nX/IF8KLABuosB6KgzDyS8NNk3Tf4mwaZqLfzYFlv8DMfmSL/mSL7keI1fyJV/ydf8gXwosAG6iwHqqKIp+FlZZlv3XBquq6sutOI6v+tkUWP4PxORLvuRLvuR6jFzJl3zJ1/2DfCmwALiJAkuTZVk/08o8oijqS61LUWD5PxCTL/mSL/mS6zFyJV/yJV/3D/KlwALgJgosQ9M0KssyFcexiuNYpWk6uqzwEh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JrAxRY/g/E5Eu+5Eu+5HqMXMmXfMnX/YN8KbAAuIkCawMUWP4PxORLvuRLvuR6jFzJl3zJ1/2DfCmwALiJAmsDFFj+D8TkS77kS77keoxcyZd8ydf9g3wpsAC4iQLLUJalSpJExXGs4jhWeZ6rtm1v+pkUWP4PxORLvuRLvuR6jFzJl3zJ1/2DfCmwALiJAuuprutUFEXqdDqNHmVZXv2zKbD8H4jJl3zJl3zJ9Ri5ki/5kq/7B/lSYAFwEwXWU2maqtPppKIoUnVdK6WUattW5Xnel1jXzsSiwPJ/ICZf8iVf8iXXY+RKvuRLvu4f5EuBBcBNFFjq1aJKSqqmac7+fZIk6nQ6qSzLrvr5FFj+D8TkS77kS77keoxcyZd8ydf9g3wpsAC4iQJLvbrvlcy+GlNVlTqdTioMw6t+PgWW/wMx+ZIv+ZIvuR4jV/IlX/J1/yBfCiwAbqLAUqpfJjg1w0qfoXUNCiz/B2LyJV/yJV9yPUau5Eu+5Ov+Qb4UWADcRIGlXlsimOf55J+hwGIg5kaLfMmXfMmVXMmXfMnX/YN8KbAAuIkCSykVx/HqAmtsj6wlFFj+D8TkS77kS77keoxcyZd8ydf9g3wpsAC4iQJLXVZgyRcKL0GB5f9ATL7kS77kS67HyJV8yZd83T/IlwILgJsosBQFFgOx/Qf5ki/5uneQq5+5ki/5kq/7B/lSYAFwEwWWuqzAusaXfumXqt/1+i/j4ODg4ODg4ODg4OA49PH613/ZtY9tAA6OAku99hXCqQKr67qbCywODg4ODg4ODgL5MXcAACAASURBVA4ODg6OL73l0Q3AgVFgqdcKrDiOR/99XdfqdDqpIAg2/s0AAAAAAABAgaWUapqmL6i6rjv791JwJUmyw28HAAAAAABwbBRYT4VhqE6nk0rTdPDPu65TQRCo0+mkyrLc6bcDAAAAAAA4Lgqsp6qq6ve5iuNY5Xmusizry6soivb+FQEAAAAAAA6JAktTVVU/E0s/0jQdXVoIAAAAAACAx6PAGtG2rarrWtV1vfevAgAAAAAAcHgUWAAAAAAAALAaBRYAAAAAAACsRoEFAAAAAAAAq1FgAQAAAAAAwGoUWAAAAAAAALAaBRYAAAAAAACsRoEFAAAAAAAAq1FgAQAAAAAAwGoUWAAAAAAAALAaBRYAAAAAAACsRoEFAICHsixTaZqqoihUXdd7/zoAAADATSiwAADwTJqm6nQ69UcQBH2J1XWdKstS5XmumqbZ+TcFcIm6rlWWZSpJEpXnuWrbdu9fCQCAzVBgAQDgka7rlFJKNU2j6rpWdV33D7llWaogCAblVpqme/66AFYyi2k58jzf+1cDAGATFFgAABxAWZb9bKw0TVUURZRYgCOkvIqiSJVlqaqqGhRaaZr25TUAAL6iwAIAwHN1XavT6aTCMBwsOZJSixILsJecv1EUnZVUeZ7353BVVfv8ggAAbIQCCwAAzyVJok6n09lm7k3TDJYUUmIB2+q6bnEJYJZlowWVfv6WZfnA3xIAADtQYAEA4DkpqHTy8BsEwWAWByUWsI2u6/qlvHPnXRzHZwU05RUA4IgosLCbtm256fKYbB4NP5VlydevHCLllHx1sG3bvrySf6YvJ0yShP10PCVfoSRfO6xZxit7Xck901x5JWUX/MS9M4Cjo8DCLuTh6XQ6qaIo9v51cGdVVZ09MMMfspwlCIK9fxU8labp4Fwzz7s4jgf758hD7tifk3M3DENKaA/JjJ8kSfb+VfDUUokl/17OybmZVxRY/uLeGQAosLCTruv6QZhNR/0jG84GQcAsHQ/JcrMoivb+VaBey0NmU8nsDP1BuGmavrxqmmbyQTmO435m1tiG0dhflmU3vRiQgiPLsjv+VrjVXIml3zPJMVZeyZ8Lw3CrXxsb4t4ZACiwsKO2bZmd47GmaSivPFbXNeWGJfR9dKR80pcGmqTwMjeOloejOI5V27bkayF99uO1+XRdx8w6S82VWPrM5jiOR/97WWq4tCk83MW9M4Cjo8DCxa6dtjw2KwD+kBtv9mbwU5qms6UItjNWPugl1tJ5KAWWuYRMHn5ZmmKva5Zmy98NZtS5Ya7E0v9dGIaqLEtV17WqqqqfWcfMWL9w7wwAQxRYuIg84FwzkMqbY/ZmsFfbtle/mZeH56k3w9ifLC+7VNd1/bnLm/19yXXUXP6lb+qsLycc07btYCZHnuf9w+8tM3vwOEVR9OXFpUv/9Jk7zLxyw1KJZS4n1M9nzl/7NE1z9axl7p0BYIgCCxdZ87WcKU3TqCRJmKFjoaZpBps3B0FwcU7yBpgZOvapqkqFYTh4c39pTnme82U6CyRJcnb97bpOhWGogiBQdV0PlhNO5axfy2/5e4HHkz0Fry2huq5TaZqy55Vj5u632rbti+c4jrm3slTXdYN7q2teAnHvDABDFFi42CUlFmv17afP3NBLjjXLAdnnyn7mkpM1M3QE+1zZp+s6VVVVn4v8/+u67vM098Sayrmua5WmqUqSRBVFQdYWk9nPa2dgsc+VG9q2VUVRqKIoRsfSW14aYl/msm794N4ZAK5HgYWrrLmp0j/3y5sjO0lGQRD0X7SRt/VLJZa+LIUSy06SURRF/c1w27aryg1ZtsDXrOwl5fPU18jW5Ax3rLkuC8me0sNe+tKwuVwpsdwkew2madq/HCiKgntnALgRBRYmLb2NX7qp0vdZ4XO/dpratNn8ZPfcTXUQBBRYlpIZV2Z5oS9Jmio35O8GGwLba6nQmCux2KjdTWtLLDn3WTZoJ8kxDEOVpulgdiwllh/CMBzdE5R7ZwC4DQUWJqVpunijtDQQ68taYB8pqXT6Q6++d8PYTXVVVZRXlmqaZnRTfZm1EwTB7Awdc6ka7KFncmmJJXuZsSG/veq6VlmWqSRJVJ7nZ9fYNSVW27Y8/FpK/wroJecyJZYbZL+5ufOTe2cAuB4FFkbpMzRuLbFgL8lN309HHnblxku/qWbWhjvkHNZnUOnlVdM0Z+UGe+bYTzb01V1SYukz7yif7aNnObfx8yXLCWEXuQabLwfMDyvMlVjca9nJ/ODCXInMvTMAXIcCC5MuGVz1vRwYiN0hXy6TN31Tbw31h98kSXjwdYAsQ4iiqH9QiqLobLZV13VnD8rMurKXzJo0y8Y1JZZ8tSxJEt7uW0hftluWpaqqapCrvpeO/ucpsewh59nUNVQKDnNmrNxvRVG0mCsvGuym3zubLxvm/iz3zgCwDgUWZq0dXG/9zDf2UVXVYHPvsRtrpdRgKSEbQrtD/7KcnMtjy8b0c1cvvGAfebgdux5TaLhLnzFpnn+y5GxsRgeZ20WW504VF5JzGIZ9zvrHNuSf6bmy1Nc9lxRT+p/l3hkAllFgoSef3TbLiTUDsT5zh5toN8nXccZulmUzUr3wglvkwcq8QZbiMs/zQeEFO+lfqBqbCUmh4SYZQ82CSpb9zuU5V2piW5LjVOkkH0iRrOT/1gstob9YiOOYmc+OubTE4noNAOtQYEF1XXe270YYhoMb6bmBWG6wwzDc+DfHPclbfvOrVVJs8TUrOzVN08+QC4JAZVk2WkLJnzEfkKXYYsNnd+ifZx9DieUeOT/1gnlNeSXI2R769XdsRo3+z2R8HctP7sUoJ+1VVZXKskzFcazyPD/LmyWCAHB/FFgHp2/uK7Nspm6YzHX9dV2rsixX32DDbvoyULkR05eu8PbXPvoD7tIyQMkyCAJVlqWq67ovryif3SKzNubOS73Eopzc39LMRslLxtG58krKLthtzYbrY8WlUq+Nx3meM+vZQmMfxpiaLUeJBQD3RYF1cHLzNFZWjTG/ksOg7JepL2BRTtpJymYpHPVC2Syxpm642dNsX1mWjc5ubJpGhWE4uSH00iwspV49n9nTbH9y7unX0bIsB7nI2BqGoarrevbFEAWWG2R21dx5KlnqX/jVr9Vcm+2j5xPHcb/8T79/MsdVSiwAuB8KrAOb+hrOmv9OZm6YN+VwX57n/dcJ+VqZvWTjX/3BR6nhzI2xEitN037Jr/lVM2xLn/Woz8Awy8YgCM6KLJmFFQTBbIbkuz99Jqs87Jobfeuz6uZeHOh7JsF+S8WF+e9l/L3m3gzbmNtzTh9/zWszJRYA3AcF1oHJTfWaL9wURcEyFEe0bavSNFVhGKowDPvlnvBD13X9rJ0gCEb/zFyJBXt0XafiOJ78YllVVWdfANWLrEuu4diXObt17LyUUnquvJCfQ+buWCouxmY+x3HMddtSci2eon9oY2orDl78AsD1KLAObO3Dj/55b9htak8kNmH3h15ozL2hp8RyT9M0ow82dV2PFlnyoLQ0Cwt20DM0Z04KvewIw7Dfr04vMxmL7dS2rSqKQuV5fvbCb81MrCRJVJqmlBs7appm8txUav3KBX12rblPIfuJAsBtKLAOTG6o1twMy0AMe+lv/YqiUF3XqbZtB8tXkiThQddxZkk5lyclljvWfHFOZlfqRZa+DxrsJeOtfu7O7TU59SKCmTl2yrLsLKswDNkHyTH6PdQYKabWLOGVZeAUkgBwXxRYB6bvuTH3xkmp1wZ12EsebMey1N/c8/DjvkuKKf3PsqeK3fRyau6hxyyy1j5QYR+yp5mcq2tylpcPcRz3y0x5ELaT5CkfXZB9rMauzZRYdpPSaW7bhbF9C8ewxBsAHoMC6+DMzWXHNE1ztuEs7CMzMUxyc0155ZdLSyxzNgD2kabpIAczk7UlllKvFiN5nqsgCDi/Lde27SCfS3KGvfSZ7OZHFqbOR0osu+m5jZVUemE5d82VWXnsHwsA90WBhcGNtPmmSP8aFoOw3caWeU6VV3VdU2Y4oq7rfk8Vc+8Mlgi6RV4YyCfWJT/zIfbScmPuYRn7appmMhtKLPfJi6M1+xpNfZGO7O0k56eZj75dw9S4u/YrsQCAy1FgQSk1vJEOw1ClaarSNJ38kgrsY059n5t5xXIy+03tg5Om6SBPSix36C8E5OFGyiwT5YbbZGacPq6OvQQay7nrOvYrdMTa/UFlFqxZYnFvZaelpb76uCsfWxB1XffXeZYPAsD9UWChV5Zl/zZR3yR4aX8s2EGmq0dRtLhskALLbvrb+SRJVJZl/Q2xPoNHUGK5Qy+xlsopSiw36bnFcTwossYKC/PPszG/O9Z8TEOp1/ah5Dx2y9oSa+ygnASAx6DAwpm6rvuDB2F36NPa54oMKUeyLNvht8QS+crR2Mycuq77jIMgGCxbocRyg/nQMzUDS1BiuUWWiZrnYFEUg5LKZG7KzznsBimjl170Sf6UknYry/KifQllH0L95W8URWy5AQAPRIHlGRlMoyhSQRCoOI556PFI0zT9m9wgCFSWZZP7aphLzeS/l2VLa/bswPaSJJndc04vKs0HYT1f9jjbn5lB13UqDEMVBMFgmQkllhvWFEpT+97oxeVUhrLfXVEUlFeOkDF36RyWYpMZ7fbSszRxDQYAe1BgecRcmqIfcRxzQ+y4qenq5pt6vcSSkivPc27AHCEZz5Evg+p7nun/jvJqf7KHoGTRNI1K03TwAQVzT6w1JVYURZv8/hiSrOaWBcl5OVUsc+3105pzWP4ML47spN83nU4n9iUEAItRYHlEbpDSNO0/2a1vBB1FEQ+2DtP3Ranr+ixbvcSqqmq07AqCgKntllu7p4rcTLMU1D5mMSXn6tgD7iUlVp7nvIjYiTm7dYws/9ULrKnyqm3b/loOu5VlqZIkUUEQqDAMVZIkg9zMc1ifZaVvBp4kyR6/PhboM6/kPmvqvKTEAoD9UWB5QgbgsRsk89PtcE9VVaPLD5b2PSrLUuV5rvI8V2VZ8vDrAHkQWro5lr8TbMZvJ3NG7Nz1d67EYsmRPdaUWPLv27adnXklZRd7ItnN3JtMP/QvRY7NgJfl/uxpZi9zCajkPXfdpcQCgH1RYHlCBlTzrdHa/Rlgp67rVJZlKsuy0X0ZlGLzbt/ohfNclvIAzJeO7CUZrbkGmyVWnuf9fmiUHPZYKrEkM9mHcuohVwposrWXvmxXZi7XdT0oMMaW8Osbesu5DPuM3R/L+LuUmf53gGWhALAtCixPyJs+vcCaKq+apmHZgiP0N7hzM20osdwk56KeV9d1q7KUG2jeANtJ31B/7RLBsVkcfHDBPnMllr4/3dz5Kdd2XizZScrnua/5ynWapYHumbo/vmRmc5qmjL8AsAMKLE9kWTZ4azQ380punGE/c+P2uWKKEssdVVWdvaXXb4TNLM3CWT7JHobh1r86VqrrWoVhqJqmuWifK/mSbBzHKkkSCg5LyTk4VmLpBVeSJIMCkj2R3CD3VHMFhZ4zLwXdUhTF6LVYLy7HcF8FAPujwPKEvDWS6epzD0oUWG65pJjS/yx7I9lJf+iRZUZj56pZXkZRpOI47osvlgXbz5xZt7bEgr3yPB/9QMZciSXX4ziOecngiLFZ7WMoI901df7JOTv255e+RAoAeDwKLI+s2TC4bdvZt0uw06Ullsz8gF30otlc1jumbdvRTYTjOGZZmaWaprlqs3bKDPvJuRiGoSrLUtV1PTsTq67rsyWhp9OrXw4lb7vJXmZLH1GQJaNTe1TCPXKvZc6c1L/0DQDYDwWWQ5qm6d8KBkFwdhNslhzmA64+AMuGpLCPuSeSYImg++T8myus6roePXfruh79d7CDuSx0qkQ2SyyZ4ZGmKQ9GFpMZVVNfe53b2F32upu6tsM++jLtpcymZuzAHm3bqqIoVFEUi2OoOfuO8goA7EKB5QhzOdHUF3DMP5emqcrzvP+KHQOwnZqm6d/46g/A5v4blFhum5r9WNf1YMN+maUBN+gFhrm32VKJJX9u7cMy9iHn59TLn6USC27RP6Yxl6fMamfJvr1kP7M1H1dQ6rWZlkVRUF4BgIUosBwhD0V5nqu6rgdfwBkrscaWLeibvMMeeimlf7FMXy42N9OOB153SKZSarRtOyguoyga5M9MSfvJstAoiga5Lu131XXdoLRkXyy7rdmsmxLLPXVdqzRNVRzHKk3TweycNXnK9Zuv0dlJX/abpungBcNUZrKPbJZllFcAYCEKLAfIA5K5F8NSkVHXtcrzXOV5vmraNLbXtm2foZ6vfIlszUw7Six7lWU5uEnWlwDr5YX5pUE2BnaHPBBNfc1qqZyS5WWcw3aT83WpqJjbEwt2mdpfUGfOrpS9z6qq6v9OsKeoneQeKkmSwfVVz33sfJZ7bs5jALATBZbFuq5TWZb1y//GUGS4TZ+qPka/kTKXlEn2zNywk56dlFOywb7+QDSWvZQfFFh2kw2czYde/dzky4N+kIfhpWWeenHJzBx7ydgbRVH/osEsOoQ+432s8OK+y05yDZ7bs27sHNXPYcorALAPBZbF9Bkac/srUGK5S8qMucz0my1zFt3cF8+wLzl/pwqqudzk4YqHX7vJg44+A8Mslqc2bYdb1u6JpM+YZh87O81tyD+l6zpVFIWK41jFcaySJOH6bDG5Nk/NqIuiaHYmFh/VAAB7UWBZzNyQfe5GixLLPpLJ3E2QZLtEyhD2MLNf0zT9nirXLC3Rb7BhN9nAWb/mRlF0Ntuq67qzvQi5RturbdvRglmfVZmm6VmGelkJe8m+VWMZt22rsizrSyoKZzdJgaXPmNT3K5R/ppdY3F8BgBsosCx3STGl/1m+iLM/WXIytfxTqddmYC1t1i2lBrnaTZ+lseaGWB545Wuh+h5ZzKxzg3ypSqnXztOx3PUCi5cMdsrzfLDEV4qqqY29zT2RpLxi5pXd5Dqr59p13eieWEsb98Me+jVVxmJ5gSj/99gSYHNJKPvFAoDdKLAccGmJFYYhD78WkD3M5sopfR+OOeyJ5A79AXcpV32jfv2/4fx1k8zsMB94ZaaWfFCD8so+enkhs+j0Tfj1JUZVVU3uiUQ5aT85T+XjGXme93nqpaQUksyGtV+apmfnnn4dlo8rjC37lNzZ8woA3ECBZZmmaUbf/rBE0H1pmp7dPMmD7dKNkxQdU5u9wy5rPr8u9K+FLs3Eg91kZoeZozwwk6+dsizrx1Z9/NVLDPPhV74Uq3+JjqWhbjA32peS0pw5qS/9hb308nnqGivnqflyQf4u5HnOiyMAcAQFlgVk6rr5xte8GabEcpf+aXWzxDLLDjNXfVNoMnfHJSUW/KAvG5ZZHFJehWG496+HEfISYerrgl3XDZb2srzID3JuxnGsiqIYzVXf4w52Mpd9Ti3bH/uoir5nHeUVALiDAmtn+gAq6+/1wdhcDkiJ5a65L97oZUcQBCrLMpXn+ex/g/21bdvPwsjz/OztLiXWsZjXc/2c5gHJTnKOzu1bpefKeXwcUj4z9tpJ34JBZlFOncfmWKzvd8feogDgFgqsnek3xXoZVZZlX1SZDz+UWG7ouu7soXWukKqq6mwDYcmfpUf20W+I9SNJkrNzmRLrOPQZtWEYjs6qhD1k1tzSBxf0ZWfwT9M0/QuItm378opyw056edV1XX9+zuU1tkl/HMdcnwHAMRRYO5IH26mNuWVD9rEp7PqyMt7s20fe2I8tOVmaVVVVVb8nUlmW3FxZSM7dIAhUURSqrmuVZdmgWJ76chklFrCtuTFSzs01y8RkPOardH7RXwqyIb/9zPJKqVczXLNUuyxLlSTJ6J6kAAA3UGDtSAbhudk1+o2VOdg2TUN5ZSFzGdHYTRJLA90ln+MeK4/1WRrmUgZKLGB7MhtOztWmaQbnn/4hjaWZrrLEn3HXLzJrUt+6YWlGHvYh+4mOlYvMkASAY6DAehApnuYeVKe+imKSJQ5MZbefXl5J8Th1I0yJ5aaqqkYLqjX75OizPXizDzyWeT2Wpflm+SzX4rkZzXpxDTvJTNgkSVSe52y476mpr33KDMmxc7hpGu6zAMATFFgPon+NaorcNM9tHqvU8A0x7GUWGPKmcK7EpMRyz9ieOZds8lxVFeUVsBFzRuxYSWUWXWMvleRazcwcO43tb0Re/pgqrXRTL4X1lQyUmgDgPgqsB+m6TmVZNrskQd9HZ2lQXSrDsK+xAmPNpqJKUWK5Rs5byXmuvJKyiz1zgP3oS3unZlmNfRFY9iLU96KkfLaPvidSWZaqqqrBuMqHFNwmWU7tFyvkS4R6aTm3DQcAwE0UWBuZ2jByzY2x3HwvDd7Yx1SBITPn1hSPcoPGDZb99BmRdV3PzryiwAL2pX/wRJ9lNVViTc3kMb8uCjvI/dHYPZRcf9fsbwY76efj0r2U5C2rGiivAMBPFFgbkKVkUxuxT325TKlhOcJDsJ3MGTm6S5Z+kq87ZKnC0qbs8udYtgDso65rFYahaprmbKng1H5Xbduqoij6GVhs2m4vmXVjFlSUF+7TZ9atuZfSZ72TPwD4iwJrI3PLxMxPOKdpqvI8V1mW9f+cr5bZbap8misfy7IkV4vpD7HmvlVt2/bnZhAEozMzpNjk4wvA9oqi6Mda/fxcW2LBDWP7HlFeuE8vr7qum92gXTRN039FkvwBwF8UWA9klhZLJZY5q4NNSN0nmZpvhy/Z/wzbk3z0IwgCVRRF/2f0h6QgCFSe56qua1XX9eCrZuQLbEvf82rsAXauxGKZoFvM5fdz5ZWMx7CbWV4ptf6r3fqYTXkFAH6iwHoQGYDN4mJpw+6mafplC0VR8PBrqbZtVy35G/tinV5e8fbfPnp5FcexiuP4bIakaJqmfzNsHrJsCcD2lsbaqS8PpmnKzFiHyPU6DENV1/XszBsKLDtIyTh2no2VV0qNb9A+Rs5pyisA8BcF1gOYX7+Z+/cMsm4xZ8oFQTCboex/Jn8PKK/s1nVdv+GzOStD3xBYP6+7rlNlWfZlVxzHqigKZnIAO7ukxJLrspQhnL9ukGv20swb+XNhGO7wW0InY6m5Kbt8RGFuQ37ZoN0kf77rOjbsBwDPUWDdmb50aG7/G0os9+hLE8xZN1MZ6puKUl7Zreu6Pq+pPPXZWSztBey3psQyX0pwfbaP/pJAX8qtlFJVVQ1mzY6Rvwdct/fXdZ3KsmyyaBorj/V7KZPcm3EvDQDHQIF1R/rUZxls5972UWLZZW5JoGzaHQRBf9NlfnJ9LMO2bQeFJg9HdpIb4CRJFpeY6F8VZYkvsL+la+qasbZpGlXXNTOvLKTnJ4c5S0d/uRCGoSrLUtV1raqq6gvKKIp2/H/FcckXQKekabp4D6xv0G7+czZsB4BjocC6k7F1+3Iztea/Y/Ddj76MZOpBSHIy3/yayxfGMuTNvv3MTduXyAw83uYD+5Jzd2n8ZKx1kywdC8Pw7OvMYyWWuZxQn5lFObk9KZjGlgUqNXwhtHRemuMz5RUAHBMF1h1MbTq55rO/+n/PALwP2Rx06gZLKdXfJOn04ktfgmLmmKYp5ZUD9BJraRNneaiaWq4CYBuXFFOUWO4ZKz/04sL8d23bqjzP++WGSZKQ9Y70jfWn7rHWnpf6PTXlFQAcFwXWjebeLq397K9S88vX8Dhd161aDiZ/Rt8o1PzajX4TZs7UYqmZG9aWWPLnKLCA/V1STC3NmIUdZPnf6XT+NWel5kss2GVNVmvOYbmnLoqC8goADowC6w6m1vfPffZXvmbHTde+ZK+ypWVjYRgOZlFJtubNk/5FqyRJKK4ctKbEYkNgwC5rS6woivqH36WZltiH/sGTubGZEssd9yix5L6LAhoAjo0C64GmPvurD+R87nd/koXMmpKvUulL/qqq6v9v2Zh9bPYNX7Pyw1yJJXt2BEHAAxNgkbUf1cjznIdfi+n3SEvbMFBiuePWEkvuqSmvAODYKLCu0HXdqq8VjX32l3X79tFvioqiOFsaaJICY2z2TRiGKo7jQeEFN+klVhRFKsuy/u9GGIbkC2ysLMv+HIyiaPQF0NQDsL7smyX79rukmKLEcsctJZacw9w7A8CxUWBdoOu6s885m7OrdOZnfymv7GXmOpfP1Mw6Kbbm/k7ALebXCZMkUUVR8IAEbMy8Rs9dq/U/m6apyvO83wCafevccU2JxbJQ+91rTywAwDFRYK2kv70NgmAwvX3uhkmfAk95Za+u61Zv7qvvm5XnuarrejCLi32v/HLJ1wkB3J88zMrS7qZpVJIkq0ssfSYl5bNbLimxGHvdQYkFALgWBdZTS0sKpLzSl43JjJu5B1t560t5ZS+9nNT3sJrL6pLZANhf0zSqKApVluVVS/8osYB9yAuDKIrO/t3S9bqua5WmqUqShGuzpcqyVEmSqCAIVBiGKkmSs/sxlgi6a27LjUtKLM5fAICgwFKvDZCyibdJHl6TJDn7d/oN9NiD7dpCBPuSckOp9W/9ZFlKEAQqSRL2RLJQ0zR9iawf5ib9a1BiAduT67G535X5pTrGWPdMvQiS+y290KDEcsvaLTfW5MqedQAA3eELrKqq+pvgqQdaWapgDqL6soapB1u5yebG2i1MXXefeWOc5/ngXL0mW0osYFtyzurjr5yH8sDL9do9kpm+Gb/MmJta8kmJ5YZLt9wgVwDAJQ5fYC19cU6p126g9TfAcpMlg7H5YKsPwOzLYKe2bVVd15P58FDkLn1PMzO7tm37835sZscSOdfN8xzA/ckLJFm+Lx9HMR909T2xODftpi8LHcupLMv++m3OfNfLjrEvAWN/12y5QYkFAFjr8AWWDKhzU5TNNfgya8schLMsG7w5ZNqznZqmOZuJM/XlQEosNy19EbLruv7vQBAEF98sc24D25BZOULOW/PFg/4hjblzH/uTe6W5MVV/KTi2Jxb52umWcmelqwAAFxFJREFULTf0EuvSF0sAgOM4fIElb231wTZN08GNVdu2g/9b9j0yH3rNG2gKD/voN0hhGPb7I63dsJ1M3TC17FfXdV2fP2/yAfu1bdsv2zdJKVIUBeXGjmSMnVtiPbYsdIyMvWNlCOx0y5YbSr3694f7LADAnMMXWDKVXQZTc2mgSZYvjN1Ay3/bNA1vjyzUtu3osrI1m3lTYrllbNnvGH0vHQB2k/HaHH9lyXAYhjv9ZhDyIi8Igsk/IyXH1IdzhNxvzf0s2OXWLTcAAFhy+AJLqeFgurQ589QnvfV9OWAn/Q39GPnc81Shlabp7Gb/2E6apoMczEwk66WN1ruu6897APbJ87x/wJUZWPp1XN/TjpmU++u6TmVZNvvyQJZ4h2G4WF5wfXYLW24AAB6NAuuppWnNQt8cOkkSVdf1YMNRZufspyzLs09v6yRj89+3bXv2uec4jkd/Dhvy709/w980zeiSFX1m5dKNsTxIAdje3AuBsRnR+oOvfrDxs53MLRmUGt5Hzd1vzS0ZhZ3YcgMA8GgUWGr92nxhztha89/g8SSHqbfwkq+8ue+6bnATFYbh4O8A+6jYaewT3WMz4/RN2qcekvUvCgLYlpx/Yy8GZFweK6bMEivLMsorC+lfnjMLCnMZ2RhZaki5Ya+5F0RsuQEAeAQKLPXqIDu1Nn9KVVX9Q3QcxwzAFsiyTEVRNDlLSi+r4jju3wAHQTC4QZa/A+y7YS+9xJp6wDGLLvPP1HXd/x1gZh2wPTk/zbF2rrwSsuQbdpvbP1K/3wrDUJVlqeq6VlVV9S8g2JbBPl3Xjc5aN18UseUGAOARKLBGrC2xsK+5N+4yu8r8Z/oMqyAIJt/cU2DZTf+a5NwsK7Pokll2S+UXgMfTl/pKiSznNksC/bFUYunX8jVL+bEf88WQfk9l5suWGwCARzhsgbW0YTcllt3kIWdp5s3UZ5rn3tyzrMxuXdf1+2rUdT24mZ4qsfI8P3tICsOQGRzAzuQBWL/eNk1DceGZuRKr6zpVFIWK41jFcaySJKHcsNTY+WrOyNJfHrLlBgDg3g5XYE1NfR67WabEstfczbBS12cnxVgQBCwrs1DTNCrLskH5bL4RntsUuq7r2eIawLZkFtbYRs9wi3xIJY7jwdcjxdK4DbvN7Wmlb71gjq9suQEAuKdDFVjmg+7cLB1BiWWve5RYaZr2N9vcXNutbdt+FtXY8tC1JRaA7VVVNflSQGZ1TH2AA3Yzl2rPfVCFcdZdsim/metceQUAwL0dqsAaK6zWDLaUWPa6pcTS91/R91Li7aCdZBP+JElG//1ciSVfngSwPfM6bBZZMrODWVju0a+7SZKoqqpUURSz90qUWG6SMXhsiaA55tZ1rfI8ZyY7AODuDlNgVVU1+/Cr1GvLi8bIIM3Nln1uKbHatlV5nqs8z1VZljw8WajrOpUkicqyTJ1Op8XN+/USK8/z/lPszO4A9lGW5dkMHbPIkus456lbJLdLX+5RYtlPttyQMVde+oVhqJSan3klZRf7TAIA7s2bAqtpmtHP+AoZTM3ZNWMbPIdhOPpzeJNkLykp7r0nFvanf+VobO8N09hyFvY0A/ZX1/XZV8ukyGrblllYDpI9I8fUdd0v0x+beSclFgWWnfR9q4TcK8t5PLVsUF44UWABAO7NmwJLBtOpB9yx5Uf653zlc8Dyf0dRtNWvjiuNbchPieUf2VhfslvzcCvFtHzRin05gO3JF1/Nc3aqyGIvLPfoM3KEvFAcW6I/9ncB9tFnW+mZyT5Yc+VV13WzxSYAALfwpsCSJQpT+xfp+x1FUaTCMBxsNCoDtP6wzEOvvfRZNvJVG3nbS4nlH/28jKKIGRqAxaqqGoyxcr01z9u2bUdfQjALyx1yXU7T9GwMlrG5qqr+z2VZtvevjAVpmvZF1dg9tZ6x+bXJtm37ezP2ngQAPIKzBdbSze3YJ5xlSrMcSZKMLiuSN4cUWPaa23djbYnFsjK3UGIB9tNfEsRxvLjUSKnxIotlZW6Q2e36EYbhWfEh+5CuWQaO/Zh5TtHPV1nBoM+64wUhAOBRnCyw5EF26gZXBtaxh9y2bUeXNOj/fmxKPLZTluViebi0nGxNiUVBaa+pc5QSC7CXzHQ2y6qmaVZdb2XpL2OwW8qy7JdrT30MRYpNZmDZzdxDcu6rzEVRnM20DIKAmVcAgIdyssBaKieufcjVB+65QRuPM/dVG6EvB53DV47c0jTNYDN+eYg1s6PEAuwkMzBu3deIzb3tIyWVzKIam+U+peu6vuhg1rP9zK/5LpXP8gVv9jMDAGzByQJLqfuUWGVZqjAMVZ7nKsuywV4O2MfaGyfJfulmeOnrhLCDfr4GQXD2FcE4jgfnMCUWYJ81LxaUevU6r39QxSQzoVluZoepj6VMfbG5qqp+bK7rur+eszm/Oy4tsQAA2IqzBZZSt5VY8pUU84aMG6z9rblxkjfBcw9BSp3v58DbX/u0bdufi/rSA3050dg5TIkF2GVtgSXX77mZzmt/Fh5L9g6Noqgfi6uqGozReo76HmjmJv6wU9M0o/dGlFgAABs5XWApdXuJVRSFyvNcFUVBuWGRpRsnfRnh3Mwqufkuy5IZWJaSc3hq3wzZ/Hds/xQ5v7m5BvYny8SWluBLMT31wqhpmv7aj/3oe4KaLwimxuCmaQabec99HRr76bpOpWk6eJEbBMHZ0lBKLACAbZwvsJRaXibGTA03Ld046V+VHCs/JHeWodhNHnrnzkv9rb5ZNK/dIBrAY+kbsM+dz0VRTBZY+nWfGdH7kuuumYN+T8WLIfeYG7XrhePY0lBKLACATZwtsOTt0dhUdUos98nsOPNTzeaNk/7v4zhWVVWpuq5VWZZ93rz9tduly454qAX2V9f1WZmsL82fG2flpdPUg3Capiw5s8DYTLmp8mrpC8+wh5RRaZoO8tLvm8z7LUosAIAtnCyw9IFULy0e9XVCbEvPKQxDFcdxP0tn7MbJ3OeKfTfcsnbZkcwGYEYdsJ88zwfLjpY+sGBer+U8jqJo618dF5Ll23LNnZt5JeMwX6Kzm5x/U/uHNk3Tj8nmOarfezPzDgCwFycLLCmqxsqJS0osZubYZ25D77m3f23bqjRNB8UmN1hukHN26YFW9lxZ2rgfwGPo46s85C59YEGux3meM4PDMV3XDT5wM7dskALLDXIOz93/zhWVXddx7wwA2JV1BVbTNIvFg9xQTc2gWlNiUW7YSbJb2huFByB/yEbBSzPm5AFparN3AI8jew4mSdKPvXVdT85qlpcK5qzYOI75YIpD9L0m52berNnLEPuTpfhLRaOMt8x4BgDYxqoCa83GoPqXb+YslViwk9wET91cUWK5qW1blWWZiuNYJUmiiqI423tDL7HMhyD9a4M8IAHbmvsanb6Ee2xpvuyNVNc112tLyayaPM/P9rEyx9yxsVnut8yvxGJ75nlmno9rs9JfLAEAYBOrCiyl1hVPU18jMy19nRD2WSqwlKLEco25nEjflF9fiqCXWEEQqCzLVJ7nlNHAzqa+GqjvZ8X+km4yZ1jJ9VfPeuyrdXmeqzzPB/slkfu+9Bc9cl9kfhBBztkgCBbvoeXPAQBgE+sKLKWWSyyZAr20F465uTfLFuwnpePS5uv6TDxKLHvpe5qlaaryPFdZlg0KLf0cr6pqsLfOVNkFYDsyluqzNvTyquu6s83bGW/tJ/daQRD0RcfU3mZd1w1eCuqHvqwU+zFf7un3U3o+a0pH9pwEANjKygJLqfkSSy8v5mZkyJvFsiyZueEIPdu5WVjy5+TNPwWWneQ8HtsIdu4cl+UseZ6rsix5OAI2phdQUlbJiwUpps0HYPlqnTxAM+7aS0rJsRJDZtyNfVyjbdv+2pznOWOvZczZcmMF1FLZrP8MNuUHANjG2gJLqfkSS5/2PrapswzQbEDpHnlrOFdMyc1327a86beQzMiI43j2HNTPcR6EADvI+KlfW/UlZXLemg+3+guINTNpsR8pMKZeDuhl5NhHVWAvfVyduo8yl/aPzZDm/AUA2MjaAqssy9mlRkoNB+k4jlVVVaqua1WWZf/fsezITlVV9Zt6y8axwpwGbxaUMhsgDMOtf22sIPnJXhxLDz+yJJiyGbDD0lJuGV9Ncm2uqoqvhVqsaZpV11yZicXHM9wh98Vpmi7uFSovmcaWhVJaAgBsZV2BZZYXcRwPpkObJZa5zxVvf+1mTm/XD/3z6uafC8Pw7O8CU9vtpZfLS1870mdt8JAE7E/OyaniYux87bqu31uH89hu+hL8JZIpLwPd0DRNf++79oM3TdP0S0KLomBWOwDAatYVWDLYmptOzi0nbNt28LYpjmP23rCQfjMlGZVlOTvdPc/zsy/YsbeKGy75eqBkTCkJ2EFmYY3NxJBZG1EUqaqqVFVVg7Ebduu6rr82L5UVsl0DM3LslqbpaEHFV5sBAL6xqsCS5QdT09oveSCGffSp7SZ9PwbzrX/Xdaqua5Xnuaqqirf7Dll7zlJgAXZp23ZyFpa5f46+4TfXZzesXbots9y557KXZDRVUM2VWBRaAADXWFVgycPu3Js+Six3yc3TFPmyFW/x3dM0jarrevThdemcleUs7GkGPIZ8VGHM3AycuTG5aZp+llYURczQsVhd17Mb7s+Nt7KEkGVl9lozy8r8M2VZqrquVRAE3G8BAJziXIGl/zlKLHfIzfLS2179ppobZvs1TdM/4Oh7mZk30FPnbFVVfHABeDB5cDXPMZlJFYbh6Fiqz8KCe8wl+OZHNWTW++l0UkmSDMbcrutmZ03DLpeWWGzYDgBwlVUFlnzxZs1MDH3wpcSy3yWzbOQGi1ztNrWMaOq81EusMAwHS0Ypr4DHkXNt7CMo+jk8VmTJecv12C2Sm/kxHHOZp15iyQuIOI77vxcsC3XH2hLrko+sAABgG6sKrK7r+pumpTdCcmPFjbU71n49UPZz4K2g3WTmVVEU/T+r63rwWe65Eks2gObhCHistm0HJbF5zpVlOZhJqRdZMguLJb7ukDHULJ+mrrfmdVsvN7g+22du3yo2bQcA+M6qAkup12ZhzRVTMpunLEuWmTlEyoswDGdviuWrR8zKsZecg1Mlo15UmTmyBBjYT1mWkw+2ZVkOlhhJkcUsLHfIi8CxzfeXtG3b75dFcWWnNE0XiylKLACAz3YpsKqqUlmWqTiOVZ7nZzNyzOnN+o2UvmyJ8spOTdOoPM9VnueDjPRN2qeWJdxy843H67quP29Pp9NsRvoSFvPPUWIB21v7YGvOyJHrNrOw7Ld2v0mlXh2rWULmjkuKKUosAICvNi2wpjaQlJstvezQH3BlDwf9hprlZfaRcsPMVi8o9QLS3G+lruv+7wf52kmKKznm6EuC9WWGghIL2I6Mr5c82NZ13X9pcO0ScOxrbYGlX595WeSOS87fpmkG99GUWAAAH2xWYOmDbhzHqizLwdKEsQG2qqqzL5yx6aSd9Hzlk+pRFI1+vWhp82++eGS3S4onWQ6aJMnNPwvAdcxlR5fOzmjbVqVpyobeDpA9y9YUU/LCiVLSLWvP367rBjMoGWMBAD7YrMCa+xyzXmiMLTeq61oVRcGeVxaTG2E937mb567rVJ7ng4JSNvWG/dYWT/KFq7nZADwYA48j56D5tU+WGPlLxuOpFwdCZtdRYLlnzfkr535VVdxbAQC8sVmBJYPsFH1/JGbguEXe+EZRNPnvi6IY3e8M7lpTYskMrKVzmvIKuD/Zj3DqoxiUWH6SZYRz196u61QYhrP3ZdiP+ZIvSZKz83Pu/JUXw+wnCgDwzSYF1to9GfSbLmZauUNyM5d2yrITloC6qes6VRSFiuNYpWk6Wj7OlVh8cAHYj8y+iKJodvN1Siw/Sf5Sfkx9SIPx2D5T+8WOnZ/m+ZtlmcqyrB972U8UAOCbTQusNV8wkoGYtfrukHzl5kreHOqbted5PtgMmIcku03tUzZ2XppfDZWvjLK3FbAf/bxcGnspsfykl1hBEKgkSVSWZf2sHpZu20c/F7MsU23bqqqqZs/PqcKL1QwAAB9tuoRwzV4LstyBt0ZuGdtsPwiCs6/PSYlFvvbSy6ssy1RZloOvSy6VWPrDEg/CwH4u+UiCWWIxa9IPdV2Pfh04yzLKKwvJPbA5M07/auTcnldJkkzOmAYAwAebb+IehuHsTZPM3GDDSbc0TdPfJIdhOHlzLPkyK8deUkaaN8BLD8N8URCwzzUlFjM3/NM0jarrWtV1TTlpMRl/p5Z8LpVYAAD47u4Flmwam+f54CZJ36R9atq6vGFi00k/ka/9qqoaXXowtkSBEgtww6UlFoB9yHmq07/izXJfAMDR3a3A6rpudJq6PotDX5oUhuHgRrqu635QZnmZH8wCU/I1lxXCHmNLePUb5rIsmYkFWEb/WlkYhipN07NZNpyXgP3kHlnunYuiOHupJF+QlPOZeyoAwJHcpcDSH3CjKFJ5nk8uQ5jaHJpNJ/2ifwFLLzbJ1z76g64UWPoXQyU//aHX3LjdxMMysI2xL73K7Azz3OO8BOyW53l/bsqs9bGPMJgvjNl2AwBwFHcpsGQgNd8QTZGv1OlvkKIoYgD2iP4VuqkN3bE/KZTl3JWlvrIsQYpIc1akfHlSP39N8rDMl66Ax5DCWcbPuq5VWZaDsZUSC3DT1Pir1Ktf7I6iqP/QCgAAR3FzgdW27eQDrPz7oihUnud8FeVg2rbtN42FneRBN0mSvmTSyyaZWWkWUFJgJUkyuw9HnueUV8CDyOyMsXNsrqjS/x3XZ8BOU1/llvGXGe0AgCO6ucCSgdRcRtS27ejShrHlRgC21bat6rputnxWanxDWaVeewBmA1lge2VZqqZpFmdR6V8uG9sTiwdgwF4yAysIgr5oruv6bJ8sAACO5G4FlszCkOWB+mbteZ6rJEn6h2EeeoH9yJ51+sbsU+Q81v+M3FSP7csB4LHM5btLD7Eyy5KyCnCP+fVf9hMFABzdXfbA0vfbmNvzSEosvjII7Mf8kMJcgSVLGGSmln4zzZ51wD702c1LewtSOAPuMr/wzX6iAICju0uB1TRNP8CGYaiyLBvdk0M29mbDSWBfeom1tMm6uRQ4CALKK2Bnazdjl30qx5YCA3BD27asXgAAQN2pwFpDPgccBAGbOgMWuKTEappG5Xmuqqri/AUssabE0pf5AwAAAC57WIGlbxjbtm2/9Iipz4A9LimxANhnqcRi6T4AAAB88ZACS/bciKJosHafTScB+1BiAW4z98Tquk7Vdd2Pv5zXAAAA8MFDCizZ64pNJwE3UGIBbjP3qpNjak9KAAAAwDUPXUJY1/XiJ74B2IESC3CbXmIx4xkAAAC+2WwTdwD200usOI73/nUAXGjt1wkBAAAA11BgARhomkaFYcgnuwFHUWIBAADARxRYAAB4hhILAAAAvqHAAgDAQ3qJxYxKAAAAuI4CCwAAT6VpygwsAAAAeIECCwAAAAAAAFajwAIAAAAAAIDVKLAAAAAAAABgNQosAAAAAAAAWI0CCwAAAAAAAFajwAIAAAAAAIDVKLAAAAAAAABgNQosAAAAAAAAWI0CCwAAAAAAAFajwAIAAAAAAIDVKLAAAAAAAABgNQosAAAAAAAAWI0CCwAAAAAAAFajwAIAAAAAAIDVKLAAAAAAAABgNQosAAAAAAAAWI0CCwAAAAAAAFajwAIAAAAAAIDVKLAAAAAAAABgNQosAAAAAAAAWI0CCwAAAAAAAFajwAIAAAAAAIDVKLAAAAAAAABgNQosAAAAAAAAWI0CCwAAAAAAAFajwAIAAAAAAIDVKLAAAAAAAABgNQosAAAAAAAAWI0CCwAAAAAAAFajwAIAAAAAAIDVKLAAAAAAAABgtf8OM3m1khubInw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9242769" y="2891119"/>
            <a:ext cx="466007" cy="3092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1 5"/>
          <p:cNvCxnSpPr/>
          <p:nvPr/>
        </p:nvCxnSpPr>
        <p:spPr>
          <a:xfrm>
            <a:off x="9708776" y="3334871"/>
            <a:ext cx="2958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9681882" y="3227295"/>
            <a:ext cx="322730" cy="215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561753"/>
              </p:ext>
            </p:extLst>
          </p:nvPr>
        </p:nvGraphicFramePr>
        <p:xfrm>
          <a:off x="806251" y="6224337"/>
          <a:ext cx="10214676" cy="480820"/>
        </p:xfrm>
        <a:graphic>
          <a:graphicData uri="http://schemas.openxmlformats.org/drawingml/2006/table">
            <a:tbl>
              <a:tblPr firstCol="1" bandRow="1"/>
              <a:tblGrid>
                <a:gridCol w="2506790"/>
                <a:gridCol w="2506790"/>
                <a:gridCol w="2631800"/>
                <a:gridCol w="2569296"/>
              </a:tblGrid>
              <a:tr h="480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MINIMO</a:t>
                      </a:r>
                      <a:r>
                        <a:rPr lang="it-IT" sz="13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 MASSIMO 4</a:t>
                      </a:r>
                      <a:endParaRPr lang="it-IT" sz="1300" b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Punteggi medi da 1 a 1.99: risultato negativo</a:t>
                      </a:r>
                      <a:endParaRPr lang="it-IT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Punteggi medi Da 2 a 2.99: elemento da monitorare</a:t>
                      </a:r>
                      <a:endParaRPr lang="it-IT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Punteggi medi da 3 a 4:</a:t>
                      </a:r>
                      <a:r>
                        <a:rPr lang="it-IT" sz="1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3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elemento positivo</a:t>
                      </a:r>
                      <a:endParaRPr lang="it-IT" sz="1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565476"/>
              </p:ext>
            </p:extLst>
          </p:nvPr>
        </p:nvGraphicFramePr>
        <p:xfrm>
          <a:off x="460375" y="639060"/>
          <a:ext cx="11271842" cy="5202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60657"/>
                <a:gridCol w="1311185"/>
              </a:tblGrid>
              <a:tr h="343049">
                <a:tc gridSpan="2">
                  <a:txBody>
                    <a:bodyPr/>
                    <a:lstStyle/>
                    <a:p>
                      <a:pPr marL="185738" indent="0" algn="ctr" fontAlgn="ctr"/>
                      <a:r>
                        <a:rPr lang="it-I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FATTORE GESTIONE EMERGENZA (M </a:t>
                      </a:r>
                      <a:r>
                        <a:rPr lang="it-I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3,36)</a:t>
                      </a:r>
                      <a:endParaRPr lang="it-IT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3" marR="8583" marT="858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3" marR="8583" marT="8583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FF00"/>
                    </a:solidFill>
                  </a:tcPr>
                </a:tc>
              </a:tr>
              <a:tr h="490689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it-IT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Ritengo che la mia organizzazione sia preparata per far fronte ad una eventuale nuova emergenza legata al Covid-19.</a:t>
                      </a:r>
                    </a:p>
                  </a:txBody>
                  <a:tcPr marL="8583" marR="8583" marT="858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3,50</a:t>
                      </a:r>
                    </a:p>
                  </a:txBody>
                  <a:tcPr marL="8583" marR="8583" marT="8583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00"/>
                    </a:solidFill>
                  </a:tcPr>
                </a:tc>
              </a:tr>
              <a:tr h="402914">
                <a:tc>
                  <a:txBody>
                    <a:bodyPr/>
                    <a:lstStyle/>
                    <a:p>
                      <a:pPr marL="185738" indent="0" algn="l" fontAlgn="ctr"/>
                      <a:r>
                        <a:rPr lang="it-I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mia organizzazione è riuscita a far fronte all’emergenza COVID-19 in maniera adeguata</a:t>
                      </a:r>
                    </a:p>
                  </a:txBody>
                  <a:tcPr marL="8583" marR="8583" marT="858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3,22</a:t>
                      </a:r>
                    </a:p>
                  </a:txBody>
                  <a:tcPr marL="8583" marR="8583" marT="8583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00"/>
                    </a:solidFill>
                  </a:tcPr>
                </a:tc>
              </a:tr>
              <a:tr h="343049">
                <a:tc gridSpan="2">
                  <a:txBody>
                    <a:bodyPr/>
                    <a:lstStyle/>
                    <a:p>
                      <a:pPr marL="0" marR="0" lvl="0" indent="185738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FATTORE ORGANIZZAZIONE (M </a:t>
                      </a:r>
                      <a:r>
                        <a:rPr lang="it-IT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  <a:r>
                        <a:rPr lang="it-I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it-IT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3" marR="8583" marT="858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9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3" marR="8583" marT="8583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00"/>
                    </a:solidFill>
                  </a:tcPr>
                </a:tc>
              </a:tr>
              <a:tr h="491067">
                <a:tc>
                  <a:txBody>
                    <a:bodyPr/>
                    <a:lstStyle/>
                    <a:p>
                      <a:pPr marL="185738" indent="0" algn="l" fontAlgn="ctr"/>
                      <a:r>
                        <a:rPr lang="it-IT" sz="16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L’organizzazione mi fornisce gli strumenti adeguati per poter svolgere bene il mio lavoro (ausili, materiali, comfort ambientale ecc.)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3" marR="8583" marT="858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3,52</a:t>
                      </a:r>
                      <a:endParaRPr lang="it-IT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3" marR="8583" marT="8583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00"/>
                    </a:solidFill>
                  </a:tcPr>
                </a:tc>
              </a:tr>
              <a:tr h="343049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it-IT" sz="16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Nella mia organizzazione riesco ad avere risposte a dubbi e problemi in tempi utili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3" marR="8583" marT="858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2,88</a:t>
                      </a:r>
                      <a:endParaRPr lang="it-IT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3" marR="8583" marT="8583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343049">
                <a:tc gridSpan="2">
                  <a:txBody>
                    <a:bodyPr/>
                    <a:lstStyle/>
                    <a:p>
                      <a:pPr marL="185738" indent="0" algn="ctr"/>
                      <a:r>
                        <a:rPr lang="it-IT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FATTORE PREOCCUPAZIONE/TENSIONE (M </a:t>
                      </a:r>
                      <a:r>
                        <a:rPr lang="it-IT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2,68) 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3" marR="8583" marT="858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8583" marR="8583" marT="8583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00"/>
                    </a:solidFill>
                  </a:tcPr>
                </a:tc>
              </a:tr>
              <a:tr h="343049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it-IT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 sento preoccupato rispetto al mio futuro lavorativo *</a:t>
                      </a:r>
                    </a:p>
                  </a:txBody>
                  <a:tcPr marL="8583" marR="8583" marT="858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2,76*</a:t>
                      </a:r>
                      <a:endParaRPr lang="it-IT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3" marR="8583" marT="8583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343049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it-I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 sento affaticato dalle responsabilità afferenti al mio ruolo professionale*</a:t>
                      </a:r>
                    </a:p>
                  </a:txBody>
                  <a:tcPr marL="8583" marR="8583" marT="858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2,59 </a:t>
                      </a:r>
                      <a:r>
                        <a:rPr lang="it-IT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it-IT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3" marR="8583" marT="8583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343049">
                <a:tc gridSpan="2">
                  <a:txBody>
                    <a:bodyPr/>
                    <a:lstStyle/>
                    <a:p>
                      <a:pPr marL="0" indent="185738" algn="ctr" fontAlgn="ctr"/>
                      <a:r>
                        <a:rPr lang="it-IT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FATTORE PREVENZIONE STRESS (M </a:t>
                      </a:r>
                      <a:r>
                        <a:rPr lang="it-IT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2,74)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3" marR="8583" marT="858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3" marR="8583" marT="8583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00"/>
                    </a:solidFill>
                  </a:tcPr>
                </a:tc>
              </a:tr>
              <a:tr h="343049">
                <a:tc>
                  <a:txBody>
                    <a:bodyPr/>
                    <a:lstStyle/>
                    <a:p>
                      <a:pPr marL="185738" indent="0" algn="l" fontAlgn="ctr"/>
                      <a:r>
                        <a:rPr lang="it-IT" sz="16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Nella mia organizzazione esistono sistemi per il recepimento e la gestione dei casi di disagio lavorativo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3" marR="8583" marT="858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2,74</a:t>
                      </a:r>
                      <a:endParaRPr lang="it-IT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3" marR="8583" marT="8583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343049">
                <a:tc gridSpan="2">
                  <a:txBody>
                    <a:bodyPr/>
                    <a:lstStyle/>
                    <a:p>
                      <a:pPr marL="176213" indent="0" algn="ctr"/>
                      <a:r>
                        <a:rPr lang="it-IT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COMUNICAZIONE</a:t>
                      </a:r>
                      <a:r>
                        <a:rPr lang="it-IT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GRUPPO (M </a:t>
                      </a:r>
                      <a:r>
                        <a:rPr lang="it-IT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3,12)</a:t>
                      </a:r>
                      <a:endParaRPr lang="it-IT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3" marR="8583" marT="858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3" marR="8583" marT="8583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049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it-I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circolazione delle informazioni istituzionali è chiara e tempestiva</a:t>
                      </a:r>
                      <a:endParaRPr lang="it-IT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3" marR="8583" marT="858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3,19</a:t>
                      </a:r>
                      <a:endParaRPr lang="it-IT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3" marR="8583" marT="8583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FF00"/>
                    </a:solidFill>
                  </a:tcPr>
                </a:tc>
              </a:tr>
              <a:tr h="377010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it-I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 scambio di informazioni all’interno del gruppo di lavoro è adeguato</a:t>
                      </a:r>
                    </a:p>
                  </a:txBody>
                  <a:tcPr marL="8583" marR="8583" marT="858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  <a:endParaRPr lang="it-IT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83" marR="8583" marT="8583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460375" y="5935645"/>
            <a:ext cx="11271842" cy="2886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Item già ruotati. Per la lettura seguire codice colore: più alto  è il punteggio meglio va il fattore</a:t>
            </a:r>
            <a:endParaRPr lang="it-I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833497" y="310048"/>
            <a:ext cx="608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Elaborazione dati Antonino Pettina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1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12192000" cy="536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indent="0" algn="ctr" fontAlgn="ctr"/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FATTORE GESTIONE EMERGENZA (M </a:t>
            </a:r>
            <a:r>
              <a:rPr lang="it-I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3,36)</a:t>
            </a:r>
            <a:endParaRPr lang="it-IT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125966146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3220720" y="6116320"/>
            <a:ext cx="608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Elaborazione dati Antonino Pettina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310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12192000" cy="536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indent="0" algn="ctr" fontAlgn="ctr"/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FATTORE GESTIONE EMERGENZA (M 3,35)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88052776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3220720" y="6116320"/>
            <a:ext cx="608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Elaborazione dati Antonino Pettina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002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12192000" cy="536545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5738" algn="ctr" fontAlgn="ctr"/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FATTORE ORGANIZZAZIONE (M </a:t>
            </a:r>
            <a:r>
              <a:rPr lang="it-I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3,20)</a:t>
            </a:r>
            <a:endParaRPr lang="it-IT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280885061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220720" y="6116320"/>
            <a:ext cx="608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Elaborazione dati Antonino Pettina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86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12192000" cy="536545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5738" algn="ctr" fontAlgn="ctr"/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FATTORE ORGANIZZAZIONE (M </a:t>
            </a:r>
            <a:r>
              <a:rPr lang="it-I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3,20)</a:t>
            </a:r>
            <a:endParaRPr lang="it-IT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5137224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220720" y="6116320"/>
            <a:ext cx="608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Elaborazione dati Antonino Pettina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526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Legn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2_Legno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3.xml><?xml version="1.0" encoding="utf-8"?>
<a:theme xmlns:a="http://schemas.openxmlformats.org/drawingml/2006/main" name="Legno">
  <a:themeElements>
    <a:clrScheme name="Legno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Legno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egn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Legno</Template>
  <TotalTime>7488</TotalTime>
  <Words>914</Words>
  <Application>Microsoft Office PowerPoint</Application>
  <PresentationFormat>Widescreen</PresentationFormat>
  <Paragraphs>156</Paragraphs>
  <Slides>17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17</vt:i4>
      </vt:variant>
    </vt:vector>
  </HeadingPairs>
  <TitlesOfParts>
    <vt:vector size="27" baseType="lpstr">
      <vt:lpstr>Arial</vt:lpstr>
      <vt:lpstr>Arial Black</vt:lpstr>
      <vt:lpstr>Avenir Black</vt:lpstr>
      <vt:lpstr>Bookman Old Style</vt:lpstr>
      <vt:lpstr>Calibri</vt:lpstr>
      <vt:lpstr>Century Gothic</vt:lpstr>
      <vt:lpstr>Wingdings</vt:lpstr>
      <vt:lpstr>1_Legno</vt:lpstr>
      <vt:lpstr>2_Legno</vt:lpstr>
      <vt:lpstr>Legno</vt:lpstr>
      <vt:lpstr>INDAGINE  CUSTOMER PERSONALE  BOZZOLO 2021  somministrazione 28 gennaio 2022 </vt:lpstr>
      <vt:lpstr>Presentazione standard di PowerPoint</vt:lpstr>
      <vt:lpstr>STRUMENTI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Domande aperte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COPES</dc:creator>
  <cp:lastModifiedBy>Antonino Pettina</cp:lastModifiedBy>
  <cp:revision>146</cp:revision>
  <dcterms:created xsi:type="dcterms:W3CDTF">2019-11-06T07:43:15Z</dcterms:created>
  <dcterms:modified xsi:type="dcterms:W3CDTF">2022-02-02T11:17:12Z</dcterms:modified>
</cp:coreProperties>
</file>